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93" r:id="rId1"/>
  </p:sldMasterIdLst>
  <p:notesMasterIdLst>
    <p:notesMasterId r:id="rId30"/>
  </p:notesMasterIdLst>
  <p:sldIdLst>
    <p:sldId id="377" r:id="rId2"/>
    <p:sldId id="257" r:id="rId3"/>
    <p:sldId id="378" r:id="rId4"/>
    <p:sldId id="400" r:id="rId5"/>
    <p:sldId id="401" r:id="rId6"/>
    <p:sldId id="259" r:id="rId7"/>
    <p:sldId id="275" r:id="rId8"/>
    <p:sldId id="379" r:id="rId9"/>
    <p:sldId id="380" r:id="rId10"/>
    <p:sldId id="403" r:id="rId11"/>
    <p:sldId id="405" r:id="rId12"/>
    <p:sldId id="406" r:id="rId13"/>
    <p:sldId id="407" r:id="rId14"/>
    <p:sldId id="402" r:id="rId15"/>
    <p:sldId id="376" r:id="rId16"/>
    <p:sldId id="382" r:id="rId17"/>
    <p:sldId id="383" r:id="rId18"/>
    <p:sldId id="384" r:id="rId19"/>
    <p:sldId id="397" r:id="rId20"/>
    <p:sldId id="385" r:id="rId21"/>
    <p:sldId id="387" r:id="rId22"/>
    <p:sldId id="388" r:id="rId23"/>
    <p:sldId id="404" r:id="rId24"/>
    <p:sldId id="389" r:id="rId25"/>
    <p:sldId id="391" r:id="rId26"/>
    <p:sldId id="390" r:id="rId27"/>
    <p:sldId id="374" r:id="rId28"/>
    <p:sldId id="395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4" pos="288" userDrawn="1">
          <p15:clr>
            <a:srgbClr val="A4A3A4"/>
          </p15:clr>
        </p15:guide>
        <p15:guide id="20" orient="horz" pos="689" userDrawn="1">
          <p15:clr>
            <a:srgbClr val="A4A3A4"/>
          </p15:clr>
        </p15:guide>
        <p15:guide id="24" orient="horz" pos="492" userDrawn="1">
          <p15:clr>
            <a:srgbClr val="A4A3A4"/>
          </p15:clr>
        </p15:guide>
        <p15:guide id="25" pos="2880" userDrawn="1">
          <p15:clr>
            <a:srgbClr val="A4A3A4"/>
          </p15:clr>
        </p15:guide>
        <p15:guide id="26" pos="489" userDrawn="1">
          <p15:clr>
            <a:srgbClr val="A4A3A4"/>
          </p15:clr>
        </p15:guide>
        <p15:guide id="27" pos="5256" userDrawn="1">
          <p15:clr>
            <a:srgbClr val="A4A3A4"/>
          </p15:clr>
        </p15:guide>
        <p15:guide id="28" pos="197" userDrawn="1">
          <p15:clr>
            <a:srgbClr val="A4A3A4"/>
          </p15:clr>
        </p15:guide>
        <p15:guide id="29" pos="2544" userDrawn="1">
          <p15:clr>
            <a:srgbClr val="A4A3A4"/>
          </p15:clr>
        </p15:guide>
        <p15:guide id="30" orient="horz" pos="348" userDrawn="1">
          <p15:clr>
            <a:srgbClr val="A4A3A4"/>
          </p15:clr>
        </p15:guide>
        <p15:guide id="31" orient="horz" pos="75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phanie A Cunningham" initials="" lastIdx="18" clrIdx="0"/>
  <p:cmAuthor id="7" name="Anderson, Kirsteen E. - (keanderson)" initials="AKE-(" lastIdx="16" clrIdx="7">
    <p:extLst>
      <p:ext uri="{19B8F6BF-5375-455C-9EA6-DF929625EA0E}">
        <p15:presenceInfo xmlns:p15="http://schemas.microsoft.com/office/powerpoint/2012/main" userId="Anderson, Kirsteen E. - (keanderson)" providerId="None"/>
      </p:ext>
    </p:extLst>
  </p:cmAuthor>
  <p:cmAuthor id="1" name="Jane Hunter" initials="" lastIdx="9" clrIdx="1"/>
  <p:cmAuthor id="8" name="Kapuranis, Chrysanthe - (chrysk)" initials="KC(" lastIdx="1" clrIdx="8">
    <p:extLst>
      <p:ext uri="{19B8F6BF-5375-455C-9EA6-DF929625EA0E}">
        <p15:presenceInfo xmlns:p15="http://schemas.microsoft.com/office/powerpoint/2012/main" userId="S::chrysk@email.arizona.edu::e3c0a5ab-9bc6-4d93-967b-c69583dcf0c4" providerId="AD"/>
      </p:ext>
    </p:extLst>
  </p:cmAuthor>
  <p:cmAuthor id="2" name="Jessica V Estrella" initials="" lastIdx="1" clrIdx="2"/>
  <p:cmAuthor id="3" name="John Nicholas Denker" initials="" lastIdx="2" clrIdx="3"/>
  <p:cmAuthor id="4" name="Adrienne Nicole Leary" initials="" lastIdx="1" clrIdx="4"/>
  <p:cmAuthor id="5" name="Steve Moore" initials="" lastIdx="2" clrIdx="5"/>
  <p:cmAuthor id="6" name="Elizabeth Cantwell" initials="" lastIdx="3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8DBD"/>
    <a:srgbClr val="BD2036"/>
    <a:srgbClr val="81D3EB"/>
    <a:srgbClr val="00275B"/>
    <a:srgbClr val="FFFFFF"/>
    <a:srgbClr val="D0CECE"/>
    <a:srgbClr val="25669A"/>
    <a:srgbClr val="007D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3516105-00EE-4A93-8DE0-1DC06D54CF02}">
  <a:tblStyle styleId="{23516105-00EE-4A93-8DE0-1DC06D54CF0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3A57DB6-C198-415F-A1F1-154DD174AD32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185C489-D5A9-484C-863A-8BCBC66C8023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F7B864C-185B-4619-AD55-C7A0B5EECD10}" styleName="Table_3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762"/>
  </p:normalViewPr>
  <p:slideViewPr>
    <p:cSldViewPr snapToGrid="0">
      <p:cViewPr varScale="1">
        <p:scale>
          <a:sx n="144" d="100"/>
          <a:sy n="144" d="100"/>
        </p:scale>
        <p:origin x="276" y="120"/>
      </p:cViewPr>
      <p:guideLst>
        <p:guide pos="288"/>
        <p:guide orient="horz" pos="689"/>
        <p:guide orient="horz" pos="492"/>
        <p:guide pos="2880"/>
        <p:guide pos="489"/>
        <p:guide pos="5256"/>
        <p:guide pos="197"/>
        <p:guide pos="2544"/>
        <p:guide orient="horz" pos="348"/>
        <p:guide orient="horz" pos="7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74074e3e42_11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g74074e3e42_11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6213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73e51fc9b1_1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2" name="Google Shape;792;g73e51fc9b1_1_29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436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78d9035bb8_1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78d9035bb8_1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896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73e51fc9b1_1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2" name="Google Shape;792;g73e51fc9b1_1_29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4721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73e51fc9b1_1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2" name="Google Shape;792;g73e51fc9b1_1_29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9896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78d9035bb8_1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78d9035bb8_1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9520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78d9035bb8_1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78d9035bb8_1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7555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379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532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78d9035bb8_1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78d9035bb8_1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0343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74074e3e42_11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g74074e3e42_11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679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78d9035bb8_1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78d9035bb8_1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5355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743b04ef79_4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g743b04ef79_4_46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743b04ef79_4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g743b04ef79_4_46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9536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743b04ef79_4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g743b04ef79_4_46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191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73e51fc9b1_1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2" name="Google Shape;792;g73e51fc9b1_1_29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876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73e51fc9b1_1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2" name="Google Shape;792;g73e51fc9b1_1_29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6461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73e51fc9b1_1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2" name="Google Shape;792;g73e51fc9b1_1_29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6522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2">
  <p:cSld name="Section Header_1_2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/>
          <p:nvPr/>
        </p:nvSpPr>
        <p:spPr>
          <a:xfrm>
            <a:off x="3656872" y="1252"/>
            <a:ext cx="5487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082850" y="489150"/>
            <a:ext cx="4552500" cy="8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275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/>
          <p:nvPr/>
        </p:nvSpPr>
        <p:spPr>
          <a:xfrm>
            <a:off x="4235250" y="1532225"/>
            <a:ext cx="4552500" cy="27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27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45;p7">
            <a:extLst>
              <a:ext uri="{FF2B5EF4-FFF2-40B4-BE49-F238E27FC236}">
                <a16:creationId xmlns:a16="http://schemas.microsoft.com/office/drawing/2014/main" id="{61902602-6C58-7B41-BBD6-20E6698BC43F}"/>
              </a:ext>
            </a:extLst>
          </p:cNvPr>
          <p:cNvSpPr/>
          <p:nvPr userDrawn="1"/>
        </p:nvSpPr>
        <p:spPr>
          <a:xfrm>
            <a:off x="0" y="4820819"/>
            <a:ext cx="5334000" cy="18288"/>
          </a:xfrm>
          <a:prstGeom prst="rect">
            <a:avLst/>
          </a:prstGeom>
          <a:solidFill>
            <a:srgbClr val="BD20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46;p7">
            <a:extLst>
              <a:ext uri="{FF2B5EF4-FFF2-40B4-BE49-F238E27FC236}">
                <a16:creationId xmlns:a16="http://schemas.microsoft.com/office/drawing/2014/main" id="{D92FFE6E-2A44-4A4E-BBD2-AEDC32F35725}"/>
              </a:ext>
            </a:extLst>
          </p:cNvPr>
          <p:cNvSpPr/>
          <p:nvPr userDrawn="1"/>
        </p:nvSpPr>
        <p:spPr>
          <a:xfrm>
            <a:off x="7476079" y="4820819"/>
            <a:ext cx="1667793" cy="18288"/>
          </a:xfrm>
          <a:prstGeom prst="rect">
            <a:avLst/>
          </a:prstGeom>
          <a:solidFill>
            <a:srgbClr val="BD20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CC27CE-25A1-6646-B63B-46F55B6755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87339" y="4659045"/>
            <a:ext cx="1835401" cy="3418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1">
  <p:cSld name="Two Content_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6"/>
          <p:cNvSpPr txBox="1">
            <a:spLocks noGrp="1"/>
          </p:cNvSpPr>
          <p:nvPr>
            <p:ph type="title"/>
          </p:nvPr>
        </p:nvSpPr>
        <p:spPr>
          <a:xfrm>
            <a:off x="3816011" y="1545847"/>
            <a:ext cx="46029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3600" b="0" i="0" u="none" strike="noStrike" cap="none">
                <a:solidFill>
                  <a:srgbClr val="00275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>
            <a:endParaRPr/>
          </a:p>
        </p:txBody>
      </p:sp>
      <p:sp>
        <p:nvSpPr>
          <p:cNvPr id="226" name="Google Shape;226;p36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36"/>
          <p:cNvSpPr txBox="1">
            <a:spLocks noGrp="1"/>
          </p:cNvSpPr>
          <p:nvPr>
            <p:ph type="body" idx="2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Google Shape;228;p36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>
                <a:solidFill>
                  <a:srgbClr val="888888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9pPr>
          </a:lstStyle>
          <a:p>
            <a:endParaRPr/>
          </a:p>
        </p:txBody>
      </p:sp>
      <p:sp>
        <p:nvSpPr>
          <p:cNvPr id="229" name="Google Shape;229;p3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>
                <a:solidFill>
                  <a:srgbClr val="888888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9pPr>
          </a:lstStyle>
          <a:p>
            <a:endParaRPr/>
          </a:p>
        </p:txBody>
      </p:sp>
      <p:sp>
        <p:nvSpPr>
          <p:cNvPr id="230" name="Google Shape;230;p36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1_Title Only">
    <p:bg>
      <p:bgRef idx="1001">
        <a:schemeClr val="bg1"/>
      </p:bgRef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FC24ED-105F-E646-9163-18A61B818DC3}"/>
              </a:ext>
            </a:extLst>
          </p:cNvPr>
          <p:cNvGrpSpPr/>
          <p:nvPr userDrawn="1"/>
        </p:nvGrpSpPr>
        <p:grpSpPr>
          <a:xfrm>
            <a:off x="-7689" y="4648800"/>
            <a:ext cx="9164721" cy="341836"/>
            <a:chOff x="-7689" y="4648800"/>
            <a:chExt cx="9164721" cy="3418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73E38B-4768-9340-8A43-9D4691DF46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3654302" y="4648800"/>
              <a:ext cx="1835396" cy="341836"/>
            </a:xfrm>
            <a:prstGeom prst="rect">
              <a:avLst/>
            </a:prstGeom>
          </p:spPr>
        </p:pic>
        <p:sp>
          <p:nvSpPr>
            <p:cNvPr id="7" name="Google Shape;11;p2">
              <a:extLst>
                <a:ext uri="{FF2B5EF4-FFF2-40B4-BE49-F238E27FC236}">
                  <a16:creationId xmlns:a16="http://schemas.microsoft.com/office/drawing/2014/main" id="{E795EB19-2AA0-3844-B5A2-19FC736C2EBC}"/>
                </a:ext>
              </a:extLst>
            </p:cNvPr>
            <p:cNvSpPr/>
            <p:nvPr userDrawn="1"/>
          </p:nvSpPr>
          <p:spPr>
            <a:xfrm>
              <a:off x="-7689" y="4810574"/>
              <a:ext cx="3541064" cy="18288"/>
            </a:xfrm>
            <a:prstGeom prst="rect">
              <a:avLst/>
            </a:prstGeom>
            <a:solidFill>
              <a:srgbClr val="BD20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2;p2">
              <a:extLst>
                <a:ext uri="{FF2B5EF4-FFF2-40B4-BE49-F238E27FC236}">
                  <a16:creationId xmlns:a16="http://schemas.microsoft.com/office/drawing/2014/main" id="{1594021D-DFEA-EF42-8A77-9CB6308747B4}"/>
                </a:ext>
              </a:extLst>
            </p:cNvPr>
            <p:cNvSpPr/>
            <p:nvPr userDrawn="1"/>
          </p:nvSpPr>
          <p:spPr>
            <a:xfrm>
              <a:off x="5618304" y="4810574"/>
              <a:ext cx="3538728" cy="18288"/>
            </a:xfrm>
            <a:prstGeom prst="rect">
              <a:avLst/>
            </a:prstGeom>
            <a:solidFill>
              <a:srgbClr val="BD20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4034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9" y="1192"/>
            <a:ext cx="1587" cy="119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8"/>
          <p:cNvSpPr txBox="1">
            <a:spLocks noGrp="1"/>
          </p:cNvSpPr>
          <p:nvPr>
            <p:ph type="title"/>
          </p:nvPr>
        </p:nvSpPr>
        <p:spPr>
          <a:xfrm>
            <a:off x="2826521" y="457544"/>
            <a:ext cx="61437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617">
          <p15:clr>
            <a:srgbClr val="F26B43"/>
          </p15:clr>
        </p15:guide>
        <p15:guide id="2" pos="76">
          <p15:clr>
            <a:srgbClr val="F26B43"/>
          </p15:clr>
        </p15:guide>
        <p15:guide id="3" orient="horz" pos="437">
          <p15:clr>
            <a:srgbClr val="F26B43"/>
          </p15:clr>
        </p15:guide>
        <p15:guide id="4" orient="horz" pos="2993">
          <p15:clr>
            <a:srgbClr val="F26B43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2">
  <p:cSld name="Blank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/>
          <p:nvPr/>
        </p:nvSpPr>
        <p:spPr>
          <a:xfrm>
            <a:off x="3148" y="0"/>
            <a:ext cx="9144476" cy="5145465"/>
          </a:xfrm>
          <a:custGeom>
            <a:avLst/>
            <a:gdLst/>
            <a:ahLst/>
            <a:cxnLst/>
            <a:rect l="l" t="t" r="r" b="b"/>
            <a:pathLst>
              <a:path w="20097750" h="11308715" extrusionOk="0">
                <a:moveTo>
                  <a:pt x="0" y="11308556"/>
                </a:moveTo>
                <a:lnTo>
                  <a:pt x="20097178" y="11308556"/>
                </a:lnTo>
                <a:lnTo>
                  <a:pt x="20097178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27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0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>
                <a:solidFill>
                  <a:srgbClr val="888888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9pPr>
          </a:lstStyle>
          <a:p>
            <a:endParaRPr/>
          </a:p>
        </p:txBody>
      </p:sp>
      <p:sp>
        <p:nvSpPr>
          <p:cNvPr id="245" name="Google Shape;245;p40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>
                <a:solidFill>
                  <a:srgbClr val="888888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9pPr>
          </a:lstStyle>
          <a:p>
            <a:endParaRPr/>
          </a:p>
        </p:txBody>
      </p:sp>
      <p:sp>
        <p:nvSpPr>
          <p:cNvPr id="246" name="Google Shape;246;p40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2">
  <p:cSld name="Two Content_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2"/>
          <p:cNvSpPr txBox="1">
            <a:spLocks noGrp="1"/>
          </p:cNvSpPr>
          <p:nvPr>
            <p:ph type="title"/>
          </p:nvPr>
        </p:nvSpPr>
        <p:spPr>
          <a:xfrm>
            <a:off x="3816011" y="1545847"/>
            <a:ext cx="46029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3600" b="0" i="0" u="none" strike="noStrike" cap="none">
                <a:solidFill>
                  <a:srgbClr val="00275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>
            <a:endParaRPr/>
          </a:p>
        </p:txBody>
      </p:sp>
      <p:sp>
        <p:nvSpPr>
          <p:cNvPr id="255" name="Google Shape;255;p42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Google Shape;256;p42"/>
          <p:cNvSpPr txBox="1">
            <a:spLocks noGrp="1"/>
          </p:cNvSpPr>
          <p:nvPr>
            <p:ph type="body" idx="2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42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>
                <a:solidFill>
                  <a:srgbClr val="888888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9pPr>
          </a:lstStyle>
          <a:p>
            <a:endParaRPr/>
          </a:p>
        </p:txBody>
      </p:sp>
      <p:sp>
        <p:nvSpPr>
          <p:cNvPr id="258" name="Google Shape;258;p42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>
                <a:solidFill>
                  <a:srgbClr val="888888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800" b="0" i="0" u="none" strike="noStrike" cap="none"/>
            </a:lvl9pPr>
          </a:lstStyle>
          <a:p>
            <a:endParaRPr/>
          </a:p>
        </p:txBody>
      </p:sp>
      <p:sp>
        <p:nvSpPr>
          <p:cNvPr id="259" name="Google Shape;259;p42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2 2">
  <p:cSld name="Section Header 1 2 2">
    <p:bg>
      <p:bgPr>
        <a:solidFill>
          <a:srgbClr val="AB0520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3648075" y="-9525"/>
            <a:ext cx="5496000" cy="5173500"/>
          </a:xfrm>
          <a:prstGeom prst="rect">
            <a:avLst/>
          </a:prstGeom>
          <a:solidFill>
            <a:srgbClr val="002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72719A-B6A2-A146-A624-42B0EDEE8C0B}"/>
              </a:ext>
            </a:extLst>
          </p:cNvPr>
          <p:cNvGrpSpPr/>
          <p:nvPr userDrawn="1"/>
        </p:nvGrpSpPr>
        <p:grpSpPr>
          <a:xfrm>
            <a:off x="0" y="4651361"/>
            <a:ext cx="9143872" cy="341837"/>
            <a:chOff x="0" y="4651361"/>
            <a:chExt cx="9143872" cy="341837"/>
          </a:xfrm>
        </p:grpSpPr>
        <p:sp>
          <p:nvSpPr>
            <p:cNvPr id="45" name="Google Shape;45;p7"/>
            <p:cNvSpPr/>
            <p:nvPr/>
          </p:nvSpPr>
          <p:spPr>
            <a:xfrm>
              <a:off x="0" y="4813135"/>
              <a:ext cx="5334000" cy="18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7"/>
            <p:cNvSpPr/>
            <p:nvPr/>
          </p:nvSpPr>
          <p:spPr>
            <a:xfrm>
              <a:off x="7476079" y="4813135"/>
              <a:ext cx="1667793" cy="18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0E49B98-1346-6B43-836B-CCF3C4EA2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487338" y="4651361"/>
              <a:ext cx="1835404" cy="3418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1926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3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2 1 1" preserve="1">
  <p:cSld name="1_Section Header 1 2 1 1">
    <p:bg>
      <p:bgPr>
        <a:solidFill>
          <a:srgbClr val="AB0520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4082850" y="489150"/>
            <a:ext cx="4552500" cy="8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275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/>
          <p:nvPr/>
        </p:nvSpPr>
        <p:spPr>
          <a:xfrm>
            <a:off x="3657000" y="0"/>
            <a:ext cx="5487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45;p7">
            <a:extLst>
              <a:ext uri="{FF2B5EF4-FFF2-40B4-BE49-F238E27FC236}">
                <a16:creationId xmlns:a16="http://schemas.microsoft.com/office/drawing/2014/main" id="{49994E78-8870-FA49-A03B-508472EE23F2}"/>
              </a:ext>
            </a:extLst>
          </p:cNvPr>
          <p:cNvSpPr/>
          <p:nvPr userDrawn="1"/>
        </p:nvSpPr>
        <p:spPr>
          <a:xfrm>
            <a:off x="0" y="4813135"/>
            <a:ext cx="5334000" cy="18288"/>
          </a:xfrm>
          <a:prstGeom prst="rect">
            <a:avLst/>
          </a:prstGeom>
          <a:solidFill>
            <a:srgbClr val="0027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6;p7">
            <a:extLst>
              <a:ext uri="{FF2B5EF4-FFF2-40B4-BE49-F238E27FC236}">
                <a16:creationId xmlns:a16="http://schemas.microsoft.com/office/drawing/2014/main" id="{2BF2ADB4-FFC6-2643-997E-CF852AED034E}"/>
              </a:ext>
            </a:extLst>
          </p:cNvPr>
          <p:cNvSpPr/>
          <p:nvPr userDrawn="1"/>
        </p:nvSpPr>
        <p:spPr>
          <a:xfrm>
            <a:off x="7476079" y="4813135"/>
            <a:ext cx="1667793" cy="18288"/>
          </a:xfrm>
          <a:prstGeom prst="rect">
            <a:avLst/>
          </a:prstGeom>
          <a:solidFill>
            <a:srgbClr val="0027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FF95F9-19F1-8542-9BC0-90599164FD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87346" y="4651361"/>
            <a:ext cx="1835396" cy="34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92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2 2 1">
  <p:cSld name="Section Header_1_2_2_1">
    <p:bg>
      <p:bgPr>
        <a:solidFill>
          <a:srgbClr val="81D3EB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/>
          <p:nvPr/>
        </p:nvSpPr>
        <p:spPr>
          <a:xfrm>
            <a:off x="3648075" y="-9525"/>
            <a:ext cx="5496000" cy="5173500"/>
          </a:xfrm>
          <a:prstGeom prst="rect">
            <a:avLst/>
          </a:prstGeom>
          <a:solidFill>
            <a:srgbClr val="002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737CD9-3A19-8749-BB2F-2BD35D378C80}"/>
              </a:ext>
            </a:extLst>
          </p:cNvPr>
          <p:cNvGrpSpPr/>
          <p:nvPr userDrawn="1"/>
        </p:nvGrpSpPr>
        <p:grpSpPr>
          <a:xfrm>
            <a:off x="0" y="4651361"/>
            <a:ext cx="9143872" cy="341837"/>
            <a:chOff x="0" y="4651361"/>
            <a:chExt cx="9143872" cy="341837"/>
          </a:xfrm>
        </p:grpSpPr>
        <p:sp>
          <p:nvSpPr>
            <p:cNvPr id="14" name="Google Shape;45;p7">
              <a:extLst>
                <a:ext uri="{FF2B5EF4-FFF2-40B4-BE49-F238E27FC236}">
                  <a16:creationId xmlns:a16="http://schemas.microsoft.com/office/drawing/2014/main" id="{C4790F55-5297-6448-9B74-EA06F9F4464C}"/>
                </a:ext>
              </a:extLst>
            </p:cNvPr>
            <p:cNvSpPr/>
            <p:nvPr/>
          </p:nvSpPr>
          <p:spPr>
            <a:xfrm>
              <a:off x="0" y="4813135"/>
              <a:ext cx="5334000" cy="18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46;p7">
              <a:extLst>
                <a:ext uri="{FF2B5EF4-FFF2-40B4-BE49-F238E27FC236}">
                  <a16:creationId xmlns:a16="http://schemas.microsoft.com/office/drawing/2014/main" id="{842CB56C-657C-C84F-8761-CAE4CFC73DA0}"/>
                </a:ext>
              </a:extLst>
            </p:cNvPr>
            <p:cNvSpPr/>
            <p:nvPr/>
          </p:nvSpPr>
          <p:spPr>
            <a:xfrm>
              <a:off x="7476079" y="4813135"/>
              <a:ext cx="1667793" cy="18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" name="Picture 1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37B43AF-D86A-7240-A8EE-FF3A64115F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487338" y="4651361"/>
              <a:ext cx="1835404" cy="34183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 2">
  <p:cSld name="Section Header_1_1_2">
    <p:bg>
      <p:bgPr>
        <a:solidFill>
          <a:srgbClr val="25669A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/>
          <p:nvPr/>
        </p:nvSpPr>
        <p:spPr>
          <a:xfrm>
            <a:off x="3657000" y="0"/>
            <a:ext cx="5487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17"/>
          <p:cNvSpPr txBox="1"/>
          <p:nvPr/>
        </p:nvSpPr>
        <p:spPr>
          <a:xfrm>
            <a:off x="4235250" y="1532225"/>
            <a:ext cx="4552500" cy="27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27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5;p7">
            <a:extLst>
              <a:ext uri="{FF2B5EF4-FFF2-40B4-BE49-F238E27FC236}">
                <a16:creationId xmlns:a16="http://schemas.microsoft.com/office/drawing/2014/main" id="{FF2A2610-E145-D94D-BDF7-373A18B47794}"/>
              </a:ext>
            </a:extLst>
          </p:cNvPr>
          <p:cNvSpPr/>
          <p:nvPr userDrawn="1"/>
        </p:nvSpPr>
        <p:spPr>
          <a:xfrm>
            <a:off x="0" y="4820819"/>
            <a:ext cx="5334000" cy="18288"/>
          </a:xfrm>
          <a:prstGeom prst="rect">
            <a:avLst/>
          </a:prstGeom>
          <a:solidFill>
            <a:srgbClr val="0027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6;p7">
            <a:extLst>
              <a:ext uri="{FF2B5EF4-FFF2-40B4-BE49-F238E27FC236}">
                <a16:creationId xmlns:a16="http://schemas.microsoft.com/office/drawing/2014/main" id="{B2151CC0-A0DB-F549-B999-25F85F6B02F2}"/>
              </a:ext>
            </a:extLst>
          </p:cNvPr>
          <p:cNvSpPr/>
          <p:nvPr userDrawn="1"/>
        </p:nvSpPr>
        <p:spPr>
          <a:xfrm>
            <a:off x="7476079" y="4820819"/>
            <a:ext cx="1667793" cy="18288"/>
          </a:xfrm>
          <a:prstGeom prst="rect">
            <a:avLst/>
          </a:prstGeom>
          <a:solidFill>
            <a:srgbClr val="0027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FDF3BA-8316-2240-AB70-4D10BD864A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87339" y="4659045"/>
            <a:ext cx="1835401" cy="3418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 1 1 2">
  <p:cSld name="Section Header_1_1_1_1_2">
    <p:bg>
      <p:bgPr>
        <a:solidFill>
          <a:srgbClr val="81D3EB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/>
          <p:nvPr userDrawn="1"/>
        </p:nvSpPr>
        <p:spPr>
          <a:xfrm>
            <a:off x="3657000" y="0"/>
            <a:ext cx="5487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1" name="Google Shape;131;p19"/>
          <p:cNvSpPr txBox="1"/>
          <p:nvPr/>
        </p:nvSpPr>
        <p:spPr>
          <a:xfrm>
            <a:off x="4235250" y="1532225"/>
            <a:ext cx="4552500" cy="27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27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5;p7">
            <a:extLst>
              <a:ext uri="{FF2B5EF4-FFF2-40B4-BE49-F238E27FC236}">
                <a16:creationId xmlns:a16="http://schemas.microsoft.com/office/drawing/2014/main" id="{5224AC37-52C2-BD48-9C81-F4000FBF14F0}"/>
              </a:ext>
            </a:extLst>
          </p:cNvPr>
          <p:cNvSpPr/>
          <p:nvPr userDrawn="1"/>
        </p:nvSpPr>
        <p:spPr>
          <a:xfrm>
            <a:off x="0" y="4813135"/>
            <a:ext cx="5334000" cy="18288"/>
          </a:xfrm>
          <a:prstGeom prst="rect">
            <a:avLst/>
          </a:prstGeom>
          <a:solidFill>
            <a:srgbClr val="0027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6;p7">
            <a:extLst>
              <a:ext uri="{FF2B5EF4-FFF2-40B4-BE49-F238E27FC236}">
                <a16:creationId xmlns:a16="http://schemas.microsoft.com/office/drawing/2014/main" id="{97026834-87BD-A446-A9D0-8B892D6AD094}"/>
              </a:ext>
            </a:extLst>
          </p:cNvPr>
          <p:cNvSpPr/>
          <p:nvPr userDrawn="1"/>
        </p:nvSpPr>
        <p:spPr>
          <a:xfrm>
            <a:off x="7476079" y="4813135"/>
            <a:ext cx="1667793" cy="18288"/>
          </a:xfrm>
          <a:prstGeom prst="rect">
            <a:avLst/>
          </a:prstGeom>
          <a:solidFill>
            <a:srgbClr val="0027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2398AF-411C-3B47-92EF-766D7D4CF3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87346" y="4651361"/>
            <a:ext cx="1835396" cy="3418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 1 1 1 1">
  <p:cSld name="Section Header_1_1_1_1_1_1">
    <p:bg>
      <p:bgPr>
        <a:solidFill>
          <a:srgbClr val="007D84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/>
          <p:nvPr/>
        </p:nvSpPr>
        <p:spPr>
          <a:xfrm>
            <a:off x="3657000" y="0"/>
            <a:ext cx="5487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8" name="Google Shape;138;p20"/>
          <p:cNvSpPr txBox="1"/>
          <p:nvPr/>
        </p:nvSpPr>
        <p:spPr>
          <a:xfrm>
            <a:off x="4235250" y="1532225"/>
            <a:ext cx="4552500" cy="27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27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5;p7">
            <a:extLst>
              <a:ext uri="{FF2B5EF4-FFF2-40B4-BE49-F238E27FC236}">
                <a16:creationId xmlns:a16="http://schemas.microsoft.com/office/drawing/2014/main" id="{691DFA5D-9240-9348-B740-F32404CDD0EC}"/>
              </a:ext>
            </a:extLst>
          </p:cNvPr>
          <p:cNvSpPr/>
          <p:nvPr userDrawn="1"/>
        </p:nvSpPr>
        <p:spPr>
          <a:xfrm>
            <a:off x="0" y="4813135"/>
            <a:ext cx="5334000" cy="18288"/>
          </a:xfrm>
          <a:prstGeom prst="rect">
            <a:avLst/>
          </a:prstGeom>
          <a:solidFill>
            <a:srgbClr val="0027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46;p7">
            <a:extLst>
              <a:ext uri="{FF2B5EF4-FFF2-40B4-BE49-F238E27FC236}">
                <a16:creationId xmlns:a16="http://schemas.microsoft.com/office/drawing/2014/main" id="{C18BE110-64F4-6247-8F1B-6A95610F4C2E}"/>
              </a:ext>
            </a:extLst>
          </p:cNvPr>
          <p:cNvSpPr/>
          <p:nvPr userDrawn="1"/>
        </p:nvSpPr>
        <p:spPr>
          <a:xfrm>
            <a:off x="7476079" y="4813135"/>
            <a:ext cx="1667793" cy="18288"/>
          </a:xfrm>
          <a:prstGeom prst="rect">
            <a:avLst/>
          </a:prstGeom>
          <a:solidFill>
            <a:srgbClr val="0027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5C1B8B-CF57-CC4C-AC5A-B856F39C02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87346" y="4651361"/>
            <a:ext cx="1835396" cy="3418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/>
          <p:nvPr/>
        </p:nvSpPr>
        <p:spPr>
          <a:xfrm rot="-5400000">
            <a:off x="4110075" y="-4236850"/>
            <a:ext cx="1076100" cy="9582000"/>
          </a:xfrm>
          <a:prstGeom prst="rect">
            <a:avLst/>
          </a:prstGeom>
          <a:solidFill>
            <a:srgbClr val="BD20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9"/>
          <p:cNvSpPr/>
          <p:nvPr/>
        </p:nvSpPr>
        <p:spPr>
          <a:xfrm rot="-5400000">
            <a:off x="4088475" y="-4339151"/>
            <a:ext cx="1119300" cy="9582000"/>
          </a:xfrm>
          <a:prstGeom prst="rect">
            <a:avLst/>
          </a:prstGeom>
          <a:solidFill>
            <a:srgbClr val="0027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9"/>
          <p:cNvSpPr/>
          <p:nvPr/>
        </p:nvSpPr>
        <p:spPr>
          <a:xfrm>
            <a:off x="-706543" y="-3973192"/>
            <a:ext cx="638199" cy="45719"/>
          </a:xfrm>
          <a:prstGeom prst="triangle">
            <a:avLst>
              <a:gd name="adj" fmla="val 50000"/>
            </a:avLst>
          </a:prstGeom>
          <a:solidFill>
            <a:srgbClr val="0B3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8E6845-AF5D-6A41-8B82-F9BC7C8218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54302" y="4648800"/>
            <a:ext cx="1835396" cy="341836"/>
          </a:xfrm>
          <a:prstGeom prst="rect">
            <a:avLst/>
          </a:prstGeom>
        </p:spPr>
      </p:pic>
      <p:sp>
        <p:nvSpPr>
          <p:cNvPr id="11" name="Google Shape;11;p2">
            <a:extLst>
              <a:ext uri="{FF2B5EF4-FFF2-40B4-BE49-F238E27FC236}">
                <a16:creationId xmlns:a16="http://schemas.microsoft.com/office/drawing/2014/main" id="{42EE4CC4-BC75-1F41-B0F9-D56F69840DDB}"/>
              </a:ext>
            </a:extLst>
          </p:cNvPr>
          <p:cNvSpPr/>
          <p:nvPr userDrawn="1"/>
        </p:nvSpPr>
        <p:spPr>
          <a:xfrm>
            <a:off x="-7689" y="4810574"/>
            <a:ext cx="3541064" cy="18288"/>
          </a:xfrm>
          <a:prstGeom prst="rect">
            <a:avLst/>
          </a:prstGeom>
          <a:solidFill>
            <a:srgbClr val="BD20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>
            <a:extLst>
              <a:ext uri="{FF2B5EF4-FFF2-40B4-BE49-F238E27FC236}">
                <a16:creationId xmlns:a16="http://schemas.microsoft.com/office/drawing/2014/main" id="{0850321B-4E05-2047-B874-A8F825349083}"/>
              </a:ext>
            </a:extLst>
          </p:cNvPr>
          <p:cNvSpPr/>
          <p:nvPr userDrawn="1"/>
        </p:nvSpPr>
        <p:spPr>
          <a:xfrm>
            <a:off x="5618304" y="4810574"/>
            <a:ext cx="3538728" cy="18288"/>
          </a:xfrm>
          <a:prstGeom prst="rect">
            <a:avLst/>
          </a:prstGeom>
          <a:solidFill>
            <a:srgbClr val="BD20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>
  <p:cSld name="1_Title and Content">
    <p:bg>
      <p:bgPr>
        <a:solidFill>
          <a:schemeClr val="lt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/>
          <p:nvPr userDrawn="1"/>
        </p:nvSpPr>
        <p:spPr>
          <a:xfrm rot="-5400000">
            <a:off x="4110075" y="-4236850"/>
            <a:ext cx="1076100" cy="9582000"/>
          </a:xfrm>
          <a:prstGeom prst="rect">
            <a:avLst/>
          </a:prstGeom>
          <a:solidFill>
            <a:srgbClr val="BD20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9"/>
          <p:cNvSpPr/>
          <p:nvPr userDrawn="1"/>
        </p:nvSpPr>
        <p:spPr>
          <a:xfrm rot="-5400000">
            <a:off x="4088475" y="-4339151"/>
            <a:ext cx="1119300" cy="9582000"/>
          </a:xfrm>
          <a:prstGeom prst="rect">
            <a:avLst/>
          </a:prstGeom>
          <a:solidFill>
            <a:srgbClr val="0027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9"/>
          <p:cNvSpPr/>
          <p:nvPr userDrawn="1"/>
        </p:nvSpPr>
        <p:spPr>
          <a:xfrm>
            <a:off x="-706543" y="-3973192"/>
            <a:ext cx="638199" cy="45719"/>
          </a:xfrm>
          <a:prstGeom prst="triangle">
            <a:avLst>
              <a:gd name="adj" fmla="val 50000"/>
            </a:avLst>
          </a:prstGeom>
          <a:solidFill>
            <a:srgbClr val="0B3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4408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6">
  <p:cSld name="Title and Content_6"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80;p29">
            <a:extLst>
              <a:ext uri="{FF2B5EF4-FFF2-40B4-BE49-F238E27FC236}">
                <a16:creationId xmlns:a16="http://schemas.microsoft.com/office/drawing/2014/main" id="{B741BF37-02A9-9445-A886-05736AA655EB}"/>
              </a:ext>
            </a:extLst>
          </p:cNvPr>
          <p:cNvSpPr/>
          <p:nvPr userDrawn="1"/>
        </p:nvSpPr>
        <p:spPr>
          <a:xfrm rot="-5400000">
            <a:off x="4421218" y="-3925707"/>
            <a:ext cx="453814" cy="9582000"/>
          </a:xfrm>
          <a:prstGeom prst="rect">
            <a:avLst/>
          </a:prstGeom>
          <a:solidFill>
            <a:srgbClr val="0027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0"/>
          <p:cNvSpPr/>
          <p:nvPr userDrawn="1"/>
        </p:nvSpPr>
        <p:spPr>
          <a:xfrm rot="-5400000">
            <a:off x="4088474" y="-4339151"/>
            <a:ext cx="1119301" cy="9582000"/>
          </a:xfrm>
          <a:prstGeom prst="rect">
            <a:avLst/>
          </a:prstGeom>
          <a:solidFill>
            <a:srgbClr val="007D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0"/>
          <p:cNvSpPr/>
          <p:nvPr/>
        </p:nvSpPr>
        <p:spPr>
          <a:xfrm>
            <a:off x="-706543" y="-3973192"/>
            <a:ext cx="638100" cy="45600"/>
          </a:xfrm>
          <a:prstGeom prst="triangle">
            <a:avLst>
              <a:gd name="adj" fmla="val 50000"/>
            </a:avLst>
          </a:prstGeom>
          <a:solidFill>
            <a:srgbClr val="0B3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1B5E50-C7A8-514A-99AE-796AA2233A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54302" y="4648800"/>
            <a:ext cx="1835396" cy="341836"/>
          </a:xfrm>
          <a:prstGeom prst="rect">
            <a:avLst/>
          </a:prstGeom>
        </p:spPr>
      </p:pic>
      <p:sp>
        <p:nvSpPr>
          <p:cNvPr id="14" name="Google Shape;11;p2">
            <a:extLst>
              <a:ext uri="{FF2B5EF4-FFF2-40B4-BE49-F238E27FC236}">
                <a16:creationId xmlns:a16="http://schemas.microsoft.com/office/drawing/2014/main" id="{B13352F8-BEDA-624B-A3DF-B7A6309288C7}"/>
              </a:ext>
            </a:extLst>
          </p:cNvPr>
          <p:cNvSpPr/>
          <p:nvPr userDrawn="1"/>
        </p:nvSpPr>
        <p:spPr>
          <a:xfrm>
            <a:off x="-7689" y="4810574"/>
            <a:ext cx="3541064" cy="18288"/>
          </a:xfrm>
          <a:prstGeom prst="rect">
            <a:avLst/>
          </a:prstGeom>
          <a:solidFill>
            <a:srgbClr val="BD20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2;p2">
            <a:extLst>
              <a:ext uri="{FF2B5EF4-FFF2-40B4-BE49-F238E27FC236}">
                <a16:creationId xmlns:a16="http://schemas.microsoft.com/office/drawing/2014/main" id="{1FDB9425-6CD8-144A-951D-076E1711C1B4}"/>
              </a:ext>
            </a:extLst>
          </p:cNvPr>
          <p:cNvSpPr/>
          <p:nvPr userDrawn="1"/>
        </p:nvSpPr>
        <p:spPr>
          <a:xfrm>
            <a:off x="5618304" y="4810574"/>
            <a:ext cx="3538728" cy="18288"/>
          </a:xfrm>
          <a:prstGeom prst="rect">
            <a:avLst/>
          </a:prstGeom>
          <a:solidFill>
            <a:srgbClr val="BD20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25669A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" name="Google Shape;11;p2">
            <a:extLst>
              <a:ext uri="{FF2B5EF4-FFF2-40B4-BE49-F238E27FC236}">
                <a16:creationId xmlns:a16="http://schemas.microsoft.com/office/drawing/2014/main" id="{94197320-2BB6-684C-9F01-EEA31B2124D3}"/>
              </a:ext>
            </a:extLst>
          </p:cNvPr>
          <p:cNvSpPr/>
          <p:nvPr userDrawn="1"/>
        </p:nvSpPr>
        <p:spPr>
          <a:xfrm>
            <a:off x="-7689" y="4810574"/>
            <a:ext cx="3541064" cy="1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2;p2">
            <a:extLst>
              <a:ext uri="{FF2B5EF4-FFF2-40B4-BE49-F238E27FC236}">
                <a16:creationId xmlns:a16="http://schemas.microsoft.com/office/drawing/2014/main" id="{98D4EE9F-67A8-0645-A2BA-2F2D1C163402}"/>
              </a:ext>
            </a:extLst>
          </p:cNvPr>
          <p:cNvSpPr/>
          <p:nvPr userDrawn="1"/>
        </p:nvSpPr>
        <p:spPr>
          <a:xfrm>
            <a:off x="5618304" y="4810574"/>
            <a:ext cx="3538728" cy="1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BCBF247B-973E-AE45-9B92-66DE5FF686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4298" y="4648800"/>
            <a:ext cx="1835404" cy="34183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05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tx1"/>
                </a:solidFill>
              </a:defRPr>
            </a:lvl1pPr>
            <a:lvl2pPr lvl="1" algn="r">
              <a:buNone/>
              <a:defRPr sz="1300">
                <a:solidFill>
                  <a:schemeClr val="tx1"/>
                </a:solidFill>
              </a:defRPr>
            </a:lvl2pPr>
            <a:lvl3pPr lvl="2" algn="r">
              <a:buNone/>
              <a:defRPr sz="1300">
                <a:solidFill>
                  <a:schemeClr val="tx1"/>
                </a:solidFill>
              </a:defRPr>
            </a:lvl3pPr>
            <a:lvl4pPr lvl="3" algn="r">
              <a:buNone/>
              <a:defRPr sz="1300">
                <a:solidFill>
                  <a:schemeClr val="tx1"/>
                </a:solidFill>
              </a:defRPr>
            </a:lvl4pPr>
            <a:lvl5pPr lvl="4" algn="r">
              <a:buNone/>
              <a:defRPr sz="1300">
                <a:solidFill>
                  <a:schemeClr val="tx1"/>
                </a:solidFill>
              </a:defRPr>
            </a:lvl5pPr>
            <a:lvl6pPr lvl="5" algn="r">
              <a:buNone/>
              <a:defRPr sz="1300">
                <a:solidFill>
                  <a:schemeClr val="tx1"/>
                </a:solidFill>
              </a:defRPr>
            </a:lvl6pPr>
            <a:lvl7pPr lvl="6" algn="r">
              <a:buNone/>
              <a:defRPr sz="1300">
                <a:solidFill>
                  <a:schemeClr val="tx1"/>
                </a:solidFill>
              </a:defRPr>
            </a:lvl7pPr>
            <a:lvl8pPr lvl="7" algn="r">
              <a:buNone/>
              <a:defRPr sz="1300">
                <a:solidFill>
                  <a:schemeClr val="tx1"/>
                </a:solidFill>
              </a:defRPr>
            </a:lvl8pPr>
            <a:lvl9pPr lvl="8" algn="r">
              <a:buNone/>
              <a:defRPr sz="1300">
                <a:solidFill>
                  <a:schemeClr val="tx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63" r:id="rId3"/>
    <p:sldLayoutId id="2147483665" r:id="rId4"/>
    <p:sldLayoutId id="2147483666" r:id="rId5"/>
    <p:sldLayoutId id="2147483675" r:id="rId6"/>
    <p:sldLayoutId id="2147483702" r:id="rId7"/>
    <p:sldLayoutId id="2147483676" r:id="rId8"/>
    <p:sldLayoutId id="2147483678" r:id="rId9"/>
    <p:sldLayoutId id="2147483682" r:id="rId10"/>
    <p:sldLayoutId id="2147483703" r:id="rId11"/>
    <p:sldLayoutId id="2147483684" r:id="rId12"/>
    <p:sldLayoutId id="2147483686" r:id="rId13"/>
    <p:sldLayoutId id="2147483688" r:id="rId14"/>
    <p:sldLayoutId id="2147483695" r:id="rId15"/>
    <p:sldLayoutId id="214748370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azasrs.gov/content/health-car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sa.gov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medicare.gov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help@pcoa.or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ccount.arizona.edu/welcome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zasrs.gov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7;p47">
            <a:extLst>
              <a:ext uri="{FF2B5EF4-FFF2-40B4-BE49-F238E27FC236}">
                <a16:creationId xmlns:a16="http://schemas.microsoft.com/office/drawing/2014/main" id="{58BC19AA-FAEE-2F46-BA2B-C0B48154514F}"/>
              </a:ext>
            </a:extLst>
          </p:cNvPr>
          <p:cNvSpPr txBox="1">
            <a:spLocks/>
          </p:cNvSpPr>
          <p:nvPr/>
        </p:nvSpPr>
        <p:spPr>
          <a:xfrm>
            <a:off x="0" y="2447189"/>
            <a:ext cx="9144000" cy="941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3400"/>
              </a:lnSpc>
              <a:buSzPts val="600"/>
            </a:pP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WELCOME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6EB808A-83EA-9A4F-B46D-123D23B3B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990" y="658523"/>
            <a:ext cx="3800021" cy="707740"/>
          </a:xfrm>
          <a:prstGeom prst="rect">
            <a:avLst/>
          </a:prstGeom>
        </p:spPr>
      </p:pic>
      <p:sp>
        <p:nvSpPr>
          <p:cNvPr id="4" name="Google Shape;11;p2">
            <a:extLst>
              <a:ext uri="{FF2B5EF4-FFF2-40B4-BE49-F238E27FC236}">
                <a16:creationId xmlns:a16="http://schemas.microsoft.com/office/drawing/2014/main" id="{239AF847-F248-7A48-AFA2-E32AFC66DA59}"/>
              </a:ext>
            </a:extLst>
          </p:cNvPr>
          <p:cNvSpPr/>
          <p:nvPr/>
        </p:nvSpPr>
        <p:spPr>
          <a:xfrm flipV="1">
            <a:off x="1845129" y="1853376"/>
            <a:ext cx="5148072" cy="18288"/>
          </a:xfrm>
          <a:prstGeom prst="rect">
            <a:avLst/>
          </a:prstGeom>
          <a:solidFill>
            <a:srgbClr val="BD20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764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53;p66">
            <a:extLst>
              <a:ext uri="{FF2B5EF4-FFF2-40B4-BE49-F238E27FC236}">
                <a16:creationId xmlns:a16="http://schemas.microsoft.com/office/drawing/2014/main" id="{74FD19C3-697B-1545-B996-E51D7A351D86}"/>
              </a:ext>
            </a:extLst>
          </p:cNvPr>
          <p:cNvSpPr txBox="1">
            <a:spLocks/>
          </p:cNvSpPr>
          <p:nvPr/>
        </p:nvSpPr>
        <p:spPr>
          <a:xfrm>
            <a:off x="361325" y="259813"/>
            <a:ext cx="8400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75000"/>
              </a:lnSpc>
              <a:buSzPts val="600"/>
            </a:pPr>
            <a:r>
              <a:rPr lang="en-US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ASRS INFORMATION</a:t>
            </a:r>
          </a:p>
          <a:p>
            <a:pPr algn="ctr">
              <a:lnSpc>
                <a:spcPct val="75000"/>
              </a:lnSpc>
              <a:buSzPts val="600"/>
            </a:pPr>
            <a:r>
              <a:rPr lang="en-US" sz="1800" dirty="0">
                <a:solidFill>
                  <a:srgbClr val="81D3EB"/>
                </a:solidFill>
                <a:latin typeface="Calibri"/>
                <a:ea typeface="Calibri"/>
                <a:cs typeface="Calibri"/>
                <a:sym typeface="Calibri"/>
              </a:rPr>
              <a:t>ARIZONA STATE RETIREMENT SYSTEM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117417-F41C-DE43-B0F6-41A68D1A95BF}"/>
              </a:ext>
            </a:extLst>
          </p:cNvPr>
          <p:cNvSpPr txBox="1">
            <a:spLocks/>
          </p:cNvSpPr>
          <p:nvPr/>
        </p:nvSpPr>
        <p:spPr>
          <a:xfrm>
            <a:off x="372625" y="1079655"/>
            <a:ext cx="6514851" cy="3240885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2600"/>
              </a:lnSpc>
            </a:pP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ASRS offers </a:t>
            </a:r>
            <a:r>
              <a:rPr lang="en-US" sz="2000" b="1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medical</a:t>
            </a: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insurance (includes </a:t>
            </a:r>
            <a:r>
              <a:rPr lang="en-US" sz="2000" b="1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prescription </a:t>
            </a: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000" b="1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vision</a:t>
            </a: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benefits), </a:t>
            </a:r>
            <a:r>
              <a:rPr lang="en-US" sz="2000" b="1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dental</a:t>
            </a: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insurance, and a prescription discount card for retirees and their qualified dependents. </a:t>
            </a:r>
            <a:b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health insurance enrollment is accessible from your secure </a:t>
            </a:r>
            <a:r>
              <a:rPr lang="en-US" sz="2000" b="1" dirty="0" err="1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myASRS</a:t>
            </a: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account. The process is quick, safe and easy.</a:t>
            </a:r>
          </a:p>
          <a:p>
            <a:pPr>
              <a:lnSpc>
                <a:spcPts val="2600"/>
              </a:lnSpc>
            </a:pPr>
            <a:endParaRPr lang="en-US" sz="2000" dirty="0">
              <a:solidFill>
                <a:srgbClr val="0027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600"/>
              </a:lnSpc>
            </a:pPr>
            <a:r>
              <a:rPr lang="en-US" sz="2000" b="1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Web:</a:t>
            </a: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378DBD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azasrs.gov/content/health-care</a:t>
            </a: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dirty="0">
              <a:solidFill>
                <a:srgbClr val="0027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933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53;p66">
            <a:extLst>
              <a:ext uri="{FF2B5EF4-FFF2-40B4-BE49-F238E27FC236}">
                <a16:creationId xmlns:a16="http://schemas.microsoft.com/office/drawing/2014/main" id="{D04AEA82-7DA6-4D4E-B55C-F8D58EBC1CC5}"/>
              </a:ext>
            </a:extLst>
          </p:cNvPr>
          <p:cNvSpPr txBox="1">
            <a:spLocks/>
          </p:cNvSpPr>
          <p:nvPr/>
        </p:nvSpPr>
        <p:spPr>
          <a:xfrm>
            <a:off x="361325" y="283877"/>
            <a:ext cx="8400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75000"/>
              </a:lnSpc>
              <a:buSzPts val="600"/>
            </a:pPr>
            <a:r>
              <a:rPr lang="en-US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ASRS MEDICAL PREMIUMS WITH MEDICARE</a:t>
            </a:r>
          </a:p>
          <a:p>
            <a:pPr algn="ctr">
              <a:lnSpc>
                <a:spcPct val="75000"/>
              </a:lnSpc>
              <a:buSzPts val="600"/>
            </a:pPr>
            <a:r>
              <a:rPr lang="en-US" sz="1800" dirty="0">
                <a:solidFill>
                  <a:srgbClr val="81D3EB"/>
                </a:solidFill>
                <a:latin typeface="Calibri"/>
                <a:ea typeface="Calibri"/>
                <a:cs typeface="Calibri"/>
                <a:sym typeface="Calibri"/>
              </a:rPr>
              <a:t>ASRS MEDICAL PLANS FOR MEDICARE-ELIGIBLE RETIREE &amp; SPOUSE (Monthly Premium)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23" y="1788160"/>
            <a:ext cx="7713132" cy="166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3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53;p66">
            <a:extLst>
              <a:ext uri="{FF2B5EF4-FFF2-40B4-BE49-F238E27FC236}">
                <a16:creationId xmlns:a16="http://schemas.microsoft.com/office/drawing/2014/main" id="{D04AEA82-7DA6-4D4E-B55C-F8D58EBC1CC5}"/>
              </a:ext>
            </a:extLst>
          </p:cNvPr>
          <p:cNvSpPr txBox="1">
            <a:spLocks/>
          </p:cNvSpPr>
          <p:nvPr/>
        </p:nvSpPr>
        <p:spPr>
          <a:xfrm>
            <a:off x="361325" y="283877"/>
            <a:ext cx="8400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75000"/>
              </a:lnSpc>
              <a:buSzPts val="600"/>
            </a:pPr>
            <a:r>
              <a:rPr lang="en-US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ASRS MEDICAL PREMIUMS WITH PARTIAL MEDICARE</a:t>
            </a:r>
          </a:p>
          <a:p>
            <a:pPr algn="ctr">
              <a:lnSpc>
                <a:spcPct val="75000"/>
              </a:lnSpc>
              <a:buSzPts val="600"/>
            </a:pPr>
            <a:r>
              <a:rPr lang="en-US" sz="1800" dirty="0">
                <a:solidFill>
                  <a:srgbClr val="81D3EB"/>
                </a:solidFill>
                <a:latin typeface="Calibri"/>
                <a:ea typeface="Calibri"/>
                <a:cs typeface="Calibri"/>
                <a:sym typeface="Calibri"/>
              </a:rPr>
              <a:t>ASRS MEDICAL PLANS FOR 1 OR 2 MEDICARE-ELIGIBLE INDIVIDUALS (Monthly Premium)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920" y="1211502"/>
            <a:ext cx="6197600" cy="336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39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53;p66">
            <a:extLst>
              <a:ext uri="{FF2B5EF4-FFF2-40B4-BE49-F238E27FC236}">
                <a16:creationId xmlns:a16="http://schemas.microsoft.com/office/drawing/2014/main" id="{D04AEA82-7DA6-4D4E-B55C-F8D58EBC1CC5}"/>
              </a:ext>
            </a:extLst>
          </p:cNvPr>
          <p:cNvSpPr txBox="1">
            <a:spLocks/>
          </p:cNvSpPr>
          <p:nvPr/>
        </p:nvSpPr>
        <p:spPr>
          <a:xfrm>
            <a:off x="0" y="283877"/>
            <a:ext cx="9143999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75000"/>
              </a:lnSpc>
              <a:buSzPts val="600"/>
            </a:pPr>
            <a:r>
              <a:rPr lang="en-US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ASRS MEDICAL PREMIUMS WITHOUT MEDICARE</a:t>
            </a:r>
          </a:p>
          <a:p>
            <a:pPr algn="ctr">
              <a:lnSpc>
                <a:spcPct val="75000"/>
              </a:lnSpc>
              <a:buSzPts val="600"/>
            </a:pPr>
            <a:r>
              <a:rPr lang="en-US" sz="2000" dirty="0">
                <a:solidFill>
                  <a:srgbClr val="81D3EB"/>
                </a:solidFill>
                <a:latin typeface="Calibri"/>
                <a:ea typeface="Calibri"/>
                <a:cs typeface="Calibri"/>
                <a:sym typeface="Calibri"/>
              </a:rPr>
              <a:t>ASRS MEDICAL PLANS FOR NON-MEDICARE-ELIGIBLE INSURANCE (Monthly Premium)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20" y="1370366"/>
            <a:ext cx="7630136" cy="240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13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3;p66">
            <a:extLst>
              <a:ext uri="{FF2B5EF4-FFF2-40B4-BE49-F238E27FC236}">
                <a16:creationId xmlns:a16="http://schemas.microsoft.com/office/drawing/2014/main" id="{CA6E0E4F-15C8-464E-9A53-705F654FF5AA}"/>
              </a:ext>
            </a:extLst>
          </p:cNvPr>
          <p:cNvSpPr txBox="1">
            <a:spLocks/>
          </p:cNvSpPr>
          <p:nvPr/>
        </p:nvSpPr>
        <p:spPr>
          <a:xfrm>
            <a:off x="115518" y="170319"/>
            <a:ext cx="8400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75000"/>
              </a:lnSpc>
              <a:buSzPts val="600"/>
            </a:pPr>
            <a:r>
              <a:rPr lang="en-US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ASRS RETIREE INSURANCE SUBSIDY</a:t>
            </a:r>
          </a:p>
          <a:p>
            <a:pPr algn="ctr">
              <a:lnSpc>
                <a:spcPct val="75000"/>
              </a:lnSpc>
              <a:buSzPts val="600"/>
            </a:pPr>
            <a:r>
              <a:rPr lang="en-US" sz="1800" dirty="0">
                <a:solidFill>
                  <a:srgbClr val="81D3EB"/>
                </a:solidFill>
                <a:latin typeface="Calibri"/>
                <a:ea typeface="Calibri"/>
                <a:cs typeface="Calibri"/>
                <a:sym typeface="Calibri"/>
              </a:rPr>
              <a:t>ASRS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83EE53-6B84-4F37-9E64-2FEDDDEC9C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2" b="555"/>
          <a:stretch/>
        </p:blipFill>
        <p:spPr>
          <a:xfrm>
            <a:off x="1163395" y="1199563"/>
            <a:ext cx="6835140" cy="323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53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C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637;p77">
            <a:extLst>
              <a:ext uri="{FF2B5EF4-FFF2-40B4-BE49-F238E27FC236}">
                <a16:creationId xmlns:a16="http://schemas.microsoft.com/office/drawing/2014/main" id="{C9808C6C-37D2-CA44-94CB-1A1E13A2531F}"/>
              </a:ext>
            </a:extLst>
          </p:cNvPr>
          <p:cNvPicPr preferRelativeResize="0"/>
          <p:nvPr/>
        </p:nvPicPr>
        <p:blipFill rotWithShape="1">
          <a:blip r:embed="rId2"/>
          <a:srcRect l="42137" t="1100" r="15231" b="1182"/>
          <a:stretch/>
        </p:blipFill>
        <p:spPr>
          <a:xfrm>
            <a:off x="-34031" y="-1"/>
            <a:ext cx="3443981" cy="52378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650;p153">
            <a:extLst>
              <a:ext uri="{FF2B5EF4-FFF2-40B4-BE49-F238E27FC236}">
                <a16:creationId xmlns:a16="http://schemas.microsoft.com/office/drawing/2014/main" id="{F13EFC1C-C80B-634C-8F18-5098A6A2CB69}"/>
              </a:ext>
            </a:extLst>
          </p:cNvPr>
          <p:cNvSpPr txBox="1"/>
          <p:nvPr/>
        </p:nvSpPr>
        <p:spPr>
          <a:xfrm>
            <a:off x="-107576" y="4397050"/>
            <a:ext cx="3026576" cy="63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BD20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SECURITY AND </a:t>
            </a:r>
          </a:p>
          <a:p>
            <a:pPr marL="0" lvl="0" indent="0" algn="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BD20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MEDICARE INSURANCE</a:t>
            </a:r>
            <a:endParaRPr sz="1600" b="1" dirty="0">
              <a:solidFill>
                <a:srgbClr val="BD203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059256-FF54-0B48-9E19-013889748647}"/>
              </a:ext>
            </a:extLst>
          </p:cNvPr>
          <p:cNvSpPr txBox="1"/>
          <p:nvPr/>
        </p:nvSpPr>
        <p:spPr>
          <a:xfrm>
            <a:off x="3958595" y="328580"/>
            <a:ext cx="4658355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buClr>
                <a:srgbClr val="BD2036"/>
              </a:buClr>
            </a:pPr>
            <a:r>
              <a:rPr lang="en" sz="2000" b="1" dirty="0">
                <a:solidFill>
                  <a:srgbClr val="BD20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SECURITY </a:t>
            </a:r>
          </a:p>
          <a:p>
            <a:pPr marL="228600" indent="-228600">
              <a:lnSpc>
                <a:spcPts val="1800"/>
              </a:lnSpc>
              <a:buClr>
                <a:srgbClr val="BD203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your options at </a:t>
            </a:r>
            <a:r>
              <a:rPr lang="en-US" sz="1600" dirty="0">
                <a:solidFill>
                  <a:srgbClr val="378DBD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ssa.gov</a:t>
            </a:r>
            <a:r>
              <a:rPr lang="en-US" sz="1600" dirty="0">
                <a:solidFill>
                  <a:srgbClr val="378D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by contacting any Social Security Administration office.</a:t>
            </a:r>
          </a:p>
          <a:p>
            <a:pPr>
              <a:lnSpc>
                <a:spcPts val="1800"/>
              </a:lnSpc>
            </a:pPr>
            <a:r>
              <a:rPr lang="en-US" sz="1600" b="1" dirty="0">
                <a:solidFill>
                  <a:srgbClr val="BD20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b="1" dirty="0">
                <a:solidFill>
                  <a:srgbClr val="BD203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BD20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MEDICARE </a:t>
            </a:r>
          </a:p>
          <a:p>
            <a:pPr marL="228600" indent="-228600">
              <a:lnSpc>
                <a:spcPts val="1800"/>
              </a:lnSpc>
              <a:buClr>
                <a:srgbClr val="BD203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1-800-MEDICARE or </a:t>
            </a:r>
            <a:r>
              <a:rPr lang="en-US" sz="1600" dirty="0">
                <a:solidFill>
                  <a:srgbClr val="378DBD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medicare.gov</a:t>
            </a:r>
            <a:endParaRPr lang="en-US" sz="1600" dirty="0">
              <a:solidFill>
                <a:srgbClr val="378D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ts val="1800"/>
              </a:lnSpc>
              <a:buClr>
                <a:srgbClr val="BD203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least age 65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n-US" sz="1600" b="1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A  (Hospital  Insurance) </a:t>
            </a:r>
          </a:p>
          <a:p>
            <a:pPr marL="228600" lvl="1" indent="-228600">
              <a:lnSpc>
                <a:spcPts val="1800"/>
              </a:lnSpc>
              <a:buClr>
                <a:srgbClr val="BD203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Covers most inpatient hospital expenses</a:t>
            </a:r>
          </a:p>
          <a:p>
            <a:pPr marL="228600" lvl="1" indent="-228600">
              <a:lnSpc>
                <a:spcPts val="1800"/>
              </a:lnSpc>
              <a:buClr>
                <a:srgbClr val="BD203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Required to enroll  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n-US" sz="1600" b="1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B (Supplementary Medical Insurance)</a:t>
            </a:r>
          </a:p>
          <a:p>
            <a:pPr marL="228600" lvl="1" indent="-228600">
              <a:lnSpc>
                <a:spcPts val="1800"/>
              </a:lnSpc>
              <a:buClr>
                <a:srgbClr val="BD203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Covers a portion of doctor bills and other outpatient medical expenses</a:t>
            </a:r>
          </a:p>
          <a:p>
            <a:pPr marL="228600" lvl="1" indent="-228600">
              <a:lnSpc>
                <a:spcPts val="1800"/>
              </a:lnSpc>
              <a:buClr>
                <a:srgbClr val="BD203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required to enroll so long as you are covered by your employer group health plan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n-US" sz="1600" b="1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D (Prescription Coverage) 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n-US" sz="1600" b="1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C (Advantage) = Parts A, B, &amp; D </a:t>
            </a:r>
          </a:p>
          <a:p>
            <a:endParaRPr lang="en-US" dirty="0">
              <a:solidFill>
                <a:srgbClr val="0C234B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778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37;p77">
            <a:extLst>
              <a:ext uri="{FF2B5EF4-FFF2-40B4-BE49-F238E27FC236}">
                <a16:creationId xmlns:a16="http://schemas.microsoft.com/office/drawing/2014/main" id="{885CD8F2-371D-F94D-9CD1-A344E3CF5EA1}"/>
              </a:ext>
            </a:extLst>
          </p:cNvPr>
          <p:cNvPicPr preferRelativeResize="0"/>
          <p:nvPr/>
        </p:nvPicPr>
        <p:blipFill rotWithShape="1">
          <a:blip r:embed="rId3"/>
          <a:srcRect l="21468" r="30704"/>
          <a:stretch/>
        </p:blipFill>
        <p:spPr>
          <a:xfrm>
            <a:off x="-34030" y="0"/>
            <a:ext cx="34439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DA3AB7-7BDA-0A4D-8B0B-35A9918B7D28}"/>
              </a:ext>
            </a:extLst>
          </p:cNvPr>
          <p:cNvSpPr/>
          <p:nvPr/>
        </p:nvSpPr>
        <p:spPr>
          <a:xfrm rot="10800000">
            <a:off x="-317986" y="-1"/>
            <a:ext cx="3727936" cy="52730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BD97094-FC27-EF4D-846E-125D86EDC561}"/>
              </a:ext>
            </a:extLst>
          </p:cNvPr>
          <p:cNvSpPr txBox="1">
            <a:spLocks/>
          </p:cNvSpPr>
          <p:nvPr/>
        </p:nvSpPr>
        <p:spPr>
          <a:xfrm>
            <a:off x="359872" y="468794"/>
            <a:ext cx="2648387" cy="210295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000" b="1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PCOA is a nonprofit organization </a:t>
            </a:r>
            <a:r>
              <a:rPr lang="en-US" sz="200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dedicated to inclusive, innovative, </a:t>
            </a:r>
            <a:br>
              <a:rPr lang="en-US" sz="200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integrated services that meet the changing needs of Pima County’s older adults.</a:t>
            </a:r>
            <a:br>
              <a:rPr lang="en-US" sz="200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dirty="0">
              <a:solidFill>
                <a:srgbClr val="0C23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A86A02-DEA0-5E40-AF18-D98ED832ECA5}"/>
              </a:ext>
            </a:extLst>
          </p:cNvPr>
          <p:cNvSpPr txBox="1">
            <a:spLocks/>
          </p:cNvSpPr>
          <p:nvPr/>
        </p:nvSpPr>
        <p:spPr>
          <a:xfrm>
            <a:off x="3940454" y="281692"/>
            <a:ext cx="5192116" cy="4016141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8600" b="1" dirty="0">
                <a:solidFill>
                  <a:srgbClr val="BD20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PIMA COUNCIL ON AGING</a:t>
            </a:r>
            <a:r>
              <a:rPr lang="en-US" sz="3800" b="1" dirty="0">
                <a:solidFill>
                  <a:srgbClr val="81D3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800" b="1" dirty="0">
                <a:solidFill>
                  <a:srgbClr val="81D3E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8000" b="1" dirty="0">
                <a:solidFill>
                  <a:srgbClr val="81D3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8000" b="1" dirty="0">
                <a:solidFill>
                  <a:srgbClr val="81D3E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8467 E. Broadway Blvd. </a:t>
            </a:r>
          </a:p>
          <a:p>
            <a:pPr marL="0" indent="0">
              <a:lnSpc>
                <a:spcPts val="2400"/>
              </a:lnSpc>
              <a:buNone/>
            </a:pPr>
            <a:r>
              <a:rPr lang="en-US" sz="6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Tucson, AZ 85710</a:t>
            </a:r>
          </a:p>
          <a:p>
            <a:pPr marL="0" indent="0">
              <a:lnSpc>
                <a:spcPts val="2400"/>
              </a:lnSpc>
              <a:buNone/>
            </a:pPr>
            <a:endParaRPr lang="en-US" sz="6200" u="sng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en-US" sz="6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Phone:</a:t>
            </a:r>
            <a:r>
              <a:rPr lang="en-US" sz="6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520-790-7262</a:t>
            </a:r>
          </a:p>
          <a:p>
            <a:pPr marL="0" indent="0">
              <a:lnSpc>
                <a:spcPts val="2400"/>
              </a:lnSpc>
              <a:buNone/>
            </a:pPr>
            <a:r>
              <a:rPr lang="en-US" sz="6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Email: </a:t>
            </a:r>
            <a:r>
              <a:rPr lang="en-US" sz="6200" dirty="0">
                <a:solidFill>
                  <a:srgbClr val="378DBD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help@pcoa.org</a:t>
            </a:r>
            <a:endParaRPr lang="en-US" sz="6200" dirty="0">
              <a:solidFill>
                <a:srgbClr val="378D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6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6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Medicare Administrator: </a:t>
            </a:r>
            <a:r>
              <a:rPr lang="en-US" sz="6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6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Provides Medicare workshops and advising</a:t>
            </a:r>
            <a:br>
              <a:rPr lang="en-US" sz="6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6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Web:</a:t>
            </a:r>
            <a:r>
              <a:rPr lang="en-US" sz="6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pcoa.org/ways-we-help/medicare</a:t>
            </a:r>
          </a:p>
          <a:p>
            <a:pPr marL="0" indent="0">
              <a:lnSpc>
                <a:spcPts val="2600"/>
              </a:lnSpc>
              <a:buNone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074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3;p66">
            <a:extLst>
              <a:ext uri="{FF2B5EF4-FFF2-40B4-BE49-F238E27FC236}">
                <a16:creationId xmlns:a16="http://schemas.microsoft.com/office/drawing/2014/main" id="{D23509FF-6290-3749-BDC9-CEE2436F3BCC}"/>
              </a:ext>
            </a:extLst>
          </p:cNvPr>
          <p:cNvSpPr txBox="1">
            <a:spLocks/>
          </p:cNvSpPr>
          <p:nvPr/>
        </p:nvSpPr>
        <p:spPr>
          <a:xfrm>
            <a:off x="0" y="280054"/>
            <a:ext cx="9144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75000"/>
              </a:lnSpc>
              <a:buSzPts val="600"/>
            </a:pPr>
            <a:r>
              <a:rPr lang="en-US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LIFE INSURANCE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EFA96F-9515-884B-AB47-D81BBD4A11E6}"/>
              </a:ext>
            </a:extLst>
          </p:cNvPr>
          <p:cNvSpPr txBox="1"/>
          <p:nvPr/>
        </p:nvSpPr>
        <p:spPr>
          <a:xfrm>
            <a:off x="367953" y="1114196"/>
            <a:ext cx="590602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>
                <a:solidFill>
                  <a:srgbClr val="BD20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SECURIAN</a:t>
            </a:r>
          </a:p>
          <a:p>
            <a:pPr marL="342900" indent="-342900">
              <a:lnSpc>
                <a:spcPts val="2200"/>
              </a:lnSpc>
              <a:buClr>
                <a:srgbClr val="BD203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 or port life insurance </a:t>
            </a:r>
          </a:p>
          <a:p>
            <a:pPr marL="342900" indent="-342900">
              <a:lnSpc>
                <a:spcPts val="2200"/>
              </a:lnSpc>
              <a:buClr>
                <a:srgbClr val="BD203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 be completed within 30 days following separation from employment</a:t>
            </a:r>
          </a:p>
          <a:p>
            <a:pPr marL="342900" indent="-342900">
              <a:lnSpc>
                <a:spcPts val="2200"/>
              </a:lnSpc>
              <a:buClr>
                <a:srgbClr val="BD203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 Securian for a quote and application</a:t>
            </a:r>
          </a:p>
          <a:p>
            <a:pPr>
              <a:lnSpc>
                <a:spcPts val="2200"/>
              </a:lnSpc>
            </a:pPr>
            <a:endParaRPr lang="en-US" sz="2000" dirty="0">
              <a:solidFill>
                <a:srgbClr val="0C23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200"/>
              </a:lnSpc>
            </a:pPr>
            <a:r>
              <a:rPr lang="en-US" sz="2000" b="1" dirty="0">
                <a:solidFill>
                  <a:srgbClr val="BD20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HARTFORD</a:t>
            </a:r>
          </a:p>
          <a:p>
            <a:pPr marL="342900" indent="-342900">
              <a:lnSpc>
                <a:spcPts val="2200"/>
              </a:lnSpc>
              <a:buClr>
                <a:srgbClr val="BD203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Convert, port, or elect retiree coverage </a:t>
            </a:r>
          </a:p>
          <a:p>
            <a:pPr marL="342900" indent="-342900">
              <a:lnSpc>
                <a:spcPts val="2200"/>
              </a:lnSpc>
              <a:buClr>
                <a:srgbClr val="BD203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 be completed within 30 days </a:t>
            </a:r>
            <a:br>
              <a:rPr lang="en-US" sz="200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following separation from employment </a:t>
            </a:r>
          </a:p>
          <a:p>
            <a:pPr marL="342900" indent="-342900">
              <a:lnSpc>
                <a:spcPts val="2200"/>
              </a:lnSpc>
              <a:buClr>
                <a:srgbClr val="BD203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 The Hartford for a quote and </a:t>
            </a:r>
            <a:br>
              <a:rPr lang="en-US" sz="200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 </a:t>
            </a:r>
          </a:p>
        </p:txBody>
      </p:sp>
    </p:spTree>
    <p:extLst>
      <p:ext uri="{BB962C8B-B14F-4D97-AF65-F5344CB8AC3E}">
        <p14:creationId xmlns:p14="http://schemas.microsoft.com/office/powerpoint/2010/main" val="3991774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3;p66">
            <a:extLst>
              <a:ext uri="{FF2B5EF4-FFF2-40B4-BE49-F238E27FC236}">
                <a16:creationId xmlns:a16="http://schemas.microsoft.com/office/drawing/2014/main" id="{D23509FF-6290-3749-BDC9-CEE2436F3BCC}"/>
              </a:ext>
            </a:extLst>
          </p:cNvPr>
          <p:cNvSpPr txBox="1">
            <a:spLocks/>
          </p:cNvSpPr>
          <p:nvPr/>
        </p:nvSpPr>
        <p:spPr>
          <a:xfrm>
            <a:off x="0" y="280054"/>
            <a:ext cx="9144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75000"/>
              </a:lnSpc>
              <a:buSzPts val="600"/>
            </a:pPr>
            <a:r>
              <a:rPr lang="en-US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RETIREE ACCUMULATED SICK LEAVE</a:t>
            </a:r>
          </a:p>
          <a:p>
            <a:pPr algn="ctr">
              <a:lnSpc>
                <a:spcPct val="75000"/>
              </a:lnSpc>
              <a:buSzPts val="600"/>
            </a:pPr>
            <a:r>
              <a:rPr lang="en-US" sz="2000" dirty="0">
                <a:solidFill>
                  <a:srgbClr val="81D3EB"/>
                </a:solidFill>
                <a:latin typeface="Calibri"/>
                <a:ea typeface="Calibri"/>
                <a:cs typeface="Calibri"/>
                <a:sym typeface="Calibri"/>
              </a:rPr>
              <a:t>ELIGIBILITY FOR RASL</a:t>
            </a:r>
            <a:endParaRPr lang="en-US" sz="2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1BB6F6-46A1-4D43-8A8C-E2EADB921903}"/>
              </a:ext>
            </a:extLst>
          </p:cNvPr>
          <p:cNvSpPr txBox="1"/>
          <p:nvPr/>
        </p:nvSpPr>
        <p:spPr>
          <a:xfrm>
            <a:off x="376518" y="1137768"/>
            <a:ext cx="6042211" cy="3160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b="1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receive the RASL benefit, you must meet the </a:t>
            </a:r>
            <a:br>
              <a:rPr lang="en-US" sz="2000" b="1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eligibility criteria below. Final eligibility is determined </a:t>
            </a:r>
            <a:br>
              <a:rPr lang="en-US" sz="2000" b="1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ADOA General Accounting Office</a:t>
            </a: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ts val="1960"/>
              </a:lnSpc>
            </a:pPr>
            <a:endParaRPr lang="en-US" sz="1800" dirty="0">
              <a:solidFill>
                <a:srgbClr val="0027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ts val="1960"/>
              </a:lnSpc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an active Arizona State employee at the time of retirement.</a:t>
            </a:r>
          </a:p>
          <a:p>
            <a:pPr marL="228600" indent="-228600">
              <a:lnSpc>
                <a:spcPts val="1960"/>
              </a:lnSpc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Request your pension from ASRS within 31 calendar days </a:t>
            </a:r>
            <a:br>
              <a:rPr lang="en-US" sz="16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your separation date. </a:t>
            </a:r>
          </a:p>
          <a:p>
            <a:pPr marL="228600" indent="-228600">
              <a:lnSpc>
                <a:spcPts val="1960"/>
              </a:lnSpc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500 or more hours of accrued unused sick leave at the time </a:t>
            </a:r>
            <a:br>
              <a:rPr lang="en-US" sz="16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retirement.</a:t>
            </a:r>
          </a:p>
          <a:p>
            <a:pPr marL="228600" indent="-228600">
              <a:lnSpc>
                <a:spcPts val="1960"/>
              </a:lnSpc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 in writing for the RASL benefit within 180 days of your retirement date: complete the RASL Certification Forms </a:t>
            </a:r>
            <a:br>
              <a:rPr lang="en-US" sz="16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return to UA Division of Human Resources.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2C2473-F0DD-9A4C-B875-81CD6D639500}"/>
              </a:ext>
            </a:extLst>
          </p:cNvPr>
          <p:cNvSpPr txBox="1"/>
          <p:nvPr/>
        </p:nvSpPr>
        <p:spPr>
          <a:xfrm>
            <a:off x="6418729" y="1514927"/>
            <a:ext cx="237564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/>
            <a:r>
              <a:rPr lang="en-US" b="1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Note:</a:t>
            </a:r>
            <a:r>
              <a:rPr lang="en-US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If you intend to take the deferred compensation option, you must open </a:t>
            </a:r>
            <a:br>
              <a:rPr lang="en-US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Nationwide 457 deferred compensation account prior to ending your employment.</a:t>
            </a:r>
          </a:p>
          <a:p>
            <a:pPr indent="-228600"/>
            <a:endParaRPr lang="en-US" b="1" dirty="0">
              <a:solidFill>
                <a:srgbClr val="0027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no extensions to these deadlines. If you miss them, you permanently and irrevocably forfeit the benefit.</a:t>
            </a:r>
          </a:p>
        </p:txBody>
      </p:sp>
    </p:spTree>
    <p:extLst>
      <p:ext uri="{BB962C8B-B14F-4D97-AF65-F5344CB8AC3E}">
        <p14:creationId xmlns:p14="http://schemas.microsoft.com/office/powerpoint/2010/main" val="3837351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3;p66">
            <a:extLst>
              <a:ext uri="{FF2B5EF4-FFF2-40B4-BE49-F238E27FC236}">
                <a16:creationId xmlns:a16="http://schemas.microsoft.com/office/drawing/2014/main" id="{1D679C65-613C-AF42-8FDE-6402C0E282CC}"/>
              </a:ext>
            </a:extLst>
          </p:cNvPr>
          <p:cNvSpPr txBox="1">
            <a:spLocks/>
          </p:cNvSpPr>
          <p:nvPr/>
        </p:nvSpPr>
        <p:spPr>
          <a:xfrm>
            <a:off x="0" y="289782"/>
            <a:ext cx="9144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75000"/>
              </a:lnSpc>
              <a:buSzPts val="600"/>
            </a:pPr>
            <a:r>
              <a:rPr lang="en-US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RETIREE ACCUMULATED SICK LEAVE (RASL)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251AE6A-A23E-CC44-8609-F1A5EC9B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337" y="959838"/>
            <a:ext cx="4778223" cy="4286532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0D11FA6-CC68-B448-8B1B-F20CBB909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" y="948652"/>
            <a:ext cx="4302120" cy="381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79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637;p77">
            <a:extLst>
              <a:ext uri="{FF2B5EF4-FFF2-40B4-BE49-F238E27FC236}">
                <a16:creationId xmlns:a16="http://schemas.microsoft.com/office/drawing/2014/main" id="{D7E6E0A2-4580-ED47-AB86-8D2E2D31DA03}"/>
              </a:ext>
            </a:extLst>
          </p:cNvPr>
          <p:cNvPicPr preferRelativeResize="0"/>
          <p:nvPr/>
        </p:nvPicPr>
        <p:blipFill rotWithShape="1">
          <a:blip r:embed="rId3"/>
          <a:srcRect l="13746" r="41644"/>
          <a:stretch/>
        </p:blipFill>
        <p:spPr>
          <a:xfrm>
            <a:off x="-34031" y="0"/>
            <a:ext cx="34439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10;p50">
            <a:extLst>
              <a:ext uri="{FF2B5EF4-FFF2-40B4-BE49-F238E27FC236}">
                <a16:creationId xmlns:a16="http://schemas.microsoft.com/office/drawing/2014/main" id="{0741A48E-8392-CF45-A33C-FF21E9AB6C66}"/>
              </a:ext>
            </a:extLst>
          </p:cNvPr>
          <p:cNvSpPr txBox="1">
            <a:spLocks/>
          </p:cNvSpPr>
          <p:nvPr/>
        </p:nvSpPr>
        <p:spPr>
          <a:xfrm>
            <a:off x="4047783" y="274325"/>
            <a:ext cx="37017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75000"/>
              </a:lnSpc>
              <a:buSzPts val="600"/>
            </a:pPr>
            <a:r>
              <a:rPr lang="en-US" sz="3000" b="1" dirty="0">
                <a:solidFill>
                  <a:srgbClr val="BD2036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 lang="en-US" sz="1800" dirty="0">
              <a:solidFill>
                <a:srgbClr val="BD20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D81C02-B4EE-2B4C-92B0-16EC82B4DAFC}"/>
              </a:ext>
            </a:extLst>
          </p:cNvPr>
          <p:cNvSpPr txBox="1"/>
          <p:nvPr/>
        </p:nvSpPr>
        <p:spPr>
          <a:xfrm>
            <a:off x="3945961" y="804376"/>
            <a:ext cx="4605372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lnSpc>
                <a:spcPts val="2400"/>
              </a:lnSpc>
              <a:spcBef>
                <a:spcPts val="600"/>
              </a:spcBef>
              <a:buClr>
                <a:srgbClr val="BD203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Steps</a:t>
            </a:r>
          </a:p>
          <a:p>
            <a:pPr indent="-228600">
              <a:lnSpc>
                <a:spcPts val="2400"/>
              </a:lnSpc>
              <a:spcBef>
                <a:spcPts val="600"/>
              </a:spcBef>
              <a:buClr>
                <a:srgbClr val="BD203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ADOA &amp; ASRS Retiree Health Insurance</a:t>
            </a:r>
          </a:p>
          <a:p>
            <a:pPr indent="-228600">
              <a:lnSpc>
                <a:spcPts val="2400"/>
              </a:lnSpc>
              <a:spcBef>
                <a:spcPts val="600"/>
              </a:spcBef>
              <a:buClr>
                <a:srgbClr val="BD203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 Insurance </a:t>
            </a:r>
          </a:p>
          <a:p>
            <a:pPr marL="228600" indent="-228600">
              <a:lnSpc>
                <a:spcPts val="2400"/>
              </a:lnSpc>
              <a:spcBef>
                <a:spcPts val="600"/>
              </a:spcBef>
              <a:buClr>
                <a:srgbClr val="BD203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Retiree Accumulated Sick Leave (RASL)</a:t>
            </a:r>
          </a:p>
          <a:p>
            <a:pPr indent="-228600">
              <a:lnSpc>
                <a:spcPts val="2400"/>
              </a:lnSpc>
              <a:spcBef>
                <a:spcPts val="600"/>
              </a:spcBef>
              <a:buClr>
                <a:srgbClr val="BD203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 Retirement Status </a:t>
            </a:r>
          </a:p>
          <a:p>
            <a:pPr indent="-228600">
              <a:lnSpc>
                <a:spcPts val="2400"/>
              </a:lnSpc>
              <a:spcBef>
                <a:spcPts val="600"/>
              </a:spcBef>
              <a:buClr>
                <a:srgbClr val="BD203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Return to 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647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37;p77">
            <a:extLst>
              <a:ext uri="{FF2B5EF4-FFF2-40B4-BE49-F238E27FC236}">
                <a16:creationId xmlns:a16="http://schemas.microsoft.com/office/drawing/2014/main" id="{885CD8F2-371D-F94D-9CD1-A344E3CF5EA1}"/>
              </a:ext>
            </a:extLst>
          </p:cNvPr>
          <p:cNvPicPr preferRelativeResize="0"/>
          <p:nvPr/>
        </p:nvPicPr>
        <p:blipFill rotWithShape="1">
          <a:blip r:embed="rId3"/>
          <a:srcRect l="13360" r="42002"/>
          <a:stretch/>
        </p:blipFill>
        <p:spPr>
          <a:xfrm>
            <a:off x="-34031" y="0"/>
            <a:ext cx="34439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A86A02-DEA0-5E40-AF18-D98ED832ECA5}"/>
              </a:ext>
            </a:extLst>
          </p:cNvPr>
          <p:cNvSpPr txBox="1">
            <a:spLocks/>
          </p:cNvSpPr>
          <p:nvPr/>
        </p:nvSpPr>
        <p:spPr>
          <a:xfrm>
            <a:off x="3940454" y="240878"/>
            <a:ext cx="4887316" cy="433217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r>
              <a:rPr lang="en-US" sz="3900" b="1" dirty="0">
                <a:solidFill>
                  <a:srgbClr val="BD20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RASL CALCULATION</a:t>
            </a:r>
            <a:r>
              <a:rPr lang="en-US" sz="2400" b="1" dirty="0">
                <a:solidFill>
                  <a:srgbClr val="81D3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b="1" dirty="0">
                <a:solidFill>
                  <a:srgbClr val="81D3E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81D3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b="1" dirty="0">
                <a:solidFill>
                  <a:srgbClr val="81D3E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3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to 749 hours = 25%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en-US" sz="23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750 to 999 hours = 33%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en-US" sz="23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1,000 to 1,500 hours = 50%</a:t>
            </a:r>
          </a:p>
          <a:p>
            <a:pPr>
              <a:lnSpc>
                <a:spcPct val="60000"/>
              </a:lnSpc>
              <a:buFontTx/>
              <a:buNone/>
            </a:pPr>
            <a:endParaRPr lang="en-US" sz="23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US" sz="2300" b="1" dirty="0">
                <a:solidFill>
                  <a:srgbClr val="81D3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sz="2300" dirty="0">
                <a:solidFill>
                  <a:srgbClr val="81D3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a retiree has a balance of 1,500 sick leave hours and separates with an hourly pay rate of $20 per hour, the total benefit would </a:t>
            </a:r>
            <a:br>
              <a:rPr lang="en-US" sz="2300" dirty="0">
                <a:solidFill>
                  <a:srgbClr val="81D3E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300" dirty="0">
                <a:solidFill>
                  <a:srgbClr val="81D3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1,500 x 20 x 50% = $15,000.</a:t>
            </a:r>
          </a:p>
          <a:p>
            <a:pPr>
              <a:lnSpc>
                <a:spcPct val="110000"/>
              </a:lnSpc>
              <a:buFontTx/>
              <a:buNone/>
            </a:pPr>
            <a:endParaRPr lang="en-US" sz="23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10000"/>
              </a:lnSpc>
              <a:buClr>
                <a:srgbClr val="BD2036"/>
              </a:buClr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 one check per year for three years.</a:t>
            </a:r>
          </a:p>
          <a:p>
            <a:pPr marL="228600" indent="-228600">
              <a:lnSpc>
                <a:spcPct val="110000"/>
              </a:lnSpc>
              <a:buClr>
                <a:srgbClr val="BD2036"/>
              </a:buClr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RASL is considered income earned in Arizona, not a retirement benefit. Federal, FICA, Medicare, and Arizona state taxes are withheld from the payments. </a:t>
            </a:r>
          </a:p>
          <a:p>
            <a:pPr marL="228600" indent="-228600">
              <a:lnSpc>
                <a:spcPct val="110000"/>
              </a:lnSpc>
              <a:buClr>
                <a:srgbClr val="BD2036"/>
              </a:buClr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Benefit:  $30,000</a:t>
            </a:r>
          </a:p>
          <a:p>
            <a:endParaRPr lang="en-US" sz="2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912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67;p79">
            <a:extLst>
              <a:ext uri="{FF2B5EF4-FFF2-40B4-BE49-F238E27FC236}">
                <a16:creationId xmlns:a16="http://schemas.microsoft.com/office/drawing/2014/main" id="{372E7606-34B4-BD44-B53E-FBF8FD1F2C23}"/>
              </a:ext>
            </a:extLst>
          </p:cNvPr>
          <p:cNvSpPr txBox="1">
            <a:spLocks/>
          </p:cNvSpPr>
          <p:nvPr/>
        </p:nvSpPr>
        <p:spPr>
          <a:xfrm>
            <a:off x="4037997" y="286810"/>
            <a:ext cx="4948982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75000"/>
              </a:lnSpc>
              <a:buSzPts val="600"/>
            </a:pPr>
            <a:r>
              <a:rPr lang="en-US" sz="3000" b="1" dirty="0">
                <a:solidFill>
                  <a:srgbClr val="BD20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 RETIREMENT STATUS</a:t>
            </a:r>
            <a:endParaRPr lang="en-US" sz="3000" b="1" dirty="0">
              <a:solidFill>
                <a:srgbClr val="BD2036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EB464D-8C01-8E4F-8F63-38FFE7BF5A40}"/>
              </a:ext>
            </a:extLst>
          </p:cNvPr>
          <p:cNvSpPr txBox="1">
            <a:spLocks/>
          </p:cNvSpPr>
          <p:nvPr/>
        </p:nvSpPr>
        <p:spPr>
          <a:xfrm>
            <a:off x="3952102" y="917047"/>
            <a:ext cx="5068330" cy="349589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lvl="1" indent="-228600">
              <a:lnSpc>
                <a:spcPts val="2400"/>
              </a:lnSpc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 apply for your pension from ASRS within 30 calendar days of your separation date; and</a:t>
            </a:r>
          </a:p>
          <a:p>
            <a:pPr marL="228600" lvl="1" indent="-228600">
              <a:lnSpc>
                <a:spcPts val="2400"/>
              </a:lnSpc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Minimum age of 50; and</a:t>
            </a:r>
          </a:p>
          <a:p>
            <a:pPr marL="228600" lvl="1" indent="-228600">
              <a:lnSpc>
                <a:spcPts val="2400"/>
              </a:lnSpc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 five years of continuous, benefits-eligible employment in the Arizona University System (or approved leave of absence or long-term disability) immediately preceding retirement; and</a:t>
            </a:r>
          </a:p>
          <a:p>
            <a:pPr marL="228600" lvl="1" indent="-228600">
              <a:lnSpc>
                <a:spcPts val="2400"/>
              </a:lnSpc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terminated for cause by </a:t>
            </a:r>
            <a:r>
              <a:rPr lang="en-US"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University</a:t>
            </a:r>
            <a:endParaRPr lang="en-US" sz="2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637;p77">
            <a:extLst>
              <a:ext uri="{FF2B5EF4-FFF2-40B4-BE49-F238E27FC236}">
                <a16:creationId xmlns:a16="http://schemas.microsoft.com/office/drawing/2014/main" id="{857FB401-64E0-C44E-AB24-B93A45D63FB5}"/>
              </a:ext>
            </a:extLst>
          </p:cNvPr>
          <p:cNvPicPr preferRelativeResize="0"/>
          <p:nvPr/>
        </p:nvPicPr>
        <p:blipFill rotWithShape="1">
          <a:blip r:embed="rId3"/>
          <a:srcRect l="12236" t="3368" r="46112" b="2513"/>
          <a:stretch/>
        </p:blipFill>
        <p:spPr>
          <a:xfrm>
            <a:off x="-34031" y="0"/>
            <a:ext cx="3443981" cy="51906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260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C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37;p77">
            <a:extLst>
              <a:ext uri="{FF2B5EF4-FFF2-40B4-BE49-F238E27FC236}">
                <a16:creationId xmlns:a16="http://schemas.microsoft.com/office/drawing/2014/main" id="{C3908997-873D-9448-AC87-281FB86240E7}"/>
              </a:ext>
            </a:extLst>
          </p:cNvPr>
          <p:cNvPicPr preferRelativeResize="0"/>
          <p:nvPr/>
        </p:nvPicPr>
        <p:blipFill rotWithShape="1">
          <a:blip r:embed="rId2"/>
          <a:srcRect l="15537" r="39769"/>
          <a:stretch/>
        </p:blipFill>
        <p:spPr>
          <a:xfrm>
            <a:off x="-34031" y="0"/>
            <a:ext cx="34439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650;p153">
            <a:extLst>
              <a:ext uri="{FF2B5EF4-FFF2-40B4-BE49-F238E27FC236}">
                <a16:creationId xmlns:a16="http://schemas.microsoft.com/office/drawing/2014/main" id="{F13EFC1C-C80B-634C-8F18-5098A6A2CB69}"/>
              </a:ext>
            </a:extLst>
          </p:cNvPr>
          <p:cNvSpPr txBox="1"/>
          <p:nvPr/>
        </p:nvSpPr>
        <p:spPr>
          <a:xfrm>
            <a:off x="-107576" y="4397050"/>
            <a:ext cx="3026576" cy="63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BD20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BENEFITS OF OFFICIAL RETIREMENT STATUS</a:t>
            </a:r>
            <a:endParaRPr sz="1600" b="1" dirty="0">
              <a:solidFill>
                <a:srgbClr val="BD203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059256-FF54-0B48-9E19-013889748647}"/>
              </a:ext>
            </a:extLst>
          </p:cNvPr>
          <p:cNvSpPr txBox="1"/>
          <p:nvPr/>
        </p:nvSpPr>
        <p:spPr>
          <a:xfrm>
            <a:off x="3929798" y="226069"/>
            <a:ext cx="4745851" cy="870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BD2036"/>
              </a:buClr>
            </a:pPr>
            <a:r>
              <a:rPr lang="en" sz="3000" b="1" dirty="0">
                <a:solidFill>
                  <a:srgbClr val="BD20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BENEFITS OF </a:t>
            </a:r>
            <a:br>
              <a:rPr lang="en" sz="3000" b="1" dirty="0">
                <a:solidFill>
                  <a:srgbClr val="BD203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sz="3000" b="1" dirty="0">
                <a:solidFill>
                  <a:srgbClr val="BD20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 RETIREMENT</a:t>
            </a:r>
            <a:endParaRPr lang="en-US" sz="3000" dirty="0">
              <a:solidFill>
                <a:srgbClr val="BD203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B6162B9-2DFF-BF40-B2DA-16D1B386600E}"/>
              </a:ext>
            </a:extLst>
          </p:cNvPr>
          <p:cNvSpPr txBox="1">
            <a:spLocks/>
          </p:cNvSpPr>
          <p:nvPr/>
        </p:nvSpPr>
        <p:spPr>
          <a:xfrm>
            <a:off x="3958590" y="1142578"/>
            <a:ext cx="5044630" cy="305291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lvl="1" indent="-228600">
              <a:lnSpc>
                <a:spcPts val="2000"/>
              </a:lnSpc>
              <a:spcBef>
                <a:spcPts val="600"/>
              </a:spcBef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Tuition Reduction (QTR)</a:t>
            </a:r>
          </a:p>
          <a:p>
            <a:pPr marL="228600" lvl="1" indent="-228600">
              <a:lnSpc>
                <a:spcPts val="2000"/>
              </a:lnSpc>
              <a:spcBef>
                <a:spcPts val="600"/>
              </a:spcBef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 Zone 1 Parking Permit </a:t>
            </a:r>
            <a:b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(contact Parking &amp; Transportation)</a:t>
            </a:r>
          </a:p>
          <a:p>
            <a:pPr marL="228600" lvl="1" indent="-228600">
              <a:lnSpc>
                <a:spcPts val="2000"/>
              </a:lnSpc>
              <a:spcBef>
                <a:spcPts val="600"/>
              </a:spcBef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E-mail privileges (must </a:t>
            </a:r>
            <a:r>
              <a:rPr lang="en-US" sz="200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 in)</a:t>
            </a:r>
            <a:endParaRPr lang="en-US" sz="2000" dirty="0">
              <a:solidFill>
                <a:srgbClr val="0027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 indent="-228600">
              <a:lnSpc>
                <a:spcPts val="2000"/>
              </a:lnSpc>
              <a:spcBef>
                <a:spcPts val="600"/>
              </a:spcBef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 Library loan privileges</a:t>
            </a:r>
          </a:p>
          <a:p>
            <a:pPr marL="228600" lvl="1" indent="-228600">
              <a:lnSpc>
                <a:spcPts val="2000"/>
              </a:lnSpc>
              <a:spcBef>
                <a:spcPts val="600"/>
              </a:spcBef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Retain your </a:t>
            </a:r>
            <a:r>
              <a:rPr lang="en-US" sz="2000" dirty="0" err="1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CatCard</a:t>
            </a:r>
            <a:endParaRPr lang="en-US" sz="2000" dirty="0">
              <a:solidFill>
                <a:srgbClr val="0027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 indent="-228600">
              <a:lnSpc>
                <a:spcPts val="2000"/>
              </a:lnSpc>
              <a:spcBef>
                <a:spcPts val="600"/>
              </a:spcBef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Discounts at UA Bookstores</a:t>
            </a:r>
          </a:p>
          <a:p>
            <a:pPr marL="228600" lvl="1" indent="-228600">
              <a:lnSpc>
                <a:spcPts val="2000"/>
              </a:lnSpc>
              <a:spcBef>
                <a:spcPts val="600"/>
              </a:spcBef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Membership at Student Rec Center</a:t>
            </a:r>
          </a:p>
        </p:txBody>
      </p:sp>
    </p:spTree>
    <p:extLst>
      <p:ext uri="{BB962C8B-B14F-4D97-AF65-F5344CB8AC3E}">
        <p14:creationId xmlns:p14="http://schemas.microsoft.com/office/powerpoint/2010/main" val="2855016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C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37;p77">
            <a:extLst>
              <a:ext uri="{FF2B5EF4-FFF2-40B4-BE49-F238E27FC236}">
                <a16:creationId xmlns:a16="http://schemas.microsoft.com/office/drawing/2014/main" id="{C3908997-873D-9448-AC87-281FB86240E7}"/>
              </a:ext>
            </a:extLst>
          </p:cNvPr>
          <p:cNvPicPr preferRelativeResize="0"/>
          <p:nvPr/>
        </p:nvPicPr>
        <p:blipFill>
          <a:blip r:embed="rId2"/>
          <a:srcRect l="27709" r="27709"/>
          <a:stretch/>
        </p:blipFill>
        <p:spPr>
          <a:xfrm>
            <a:off x="-34031" y="0"/>
            <a:ext cx="34439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5979A0-0817-45CD-A920-A5BA3C5DBCE3}"/>
              </a:ext>
            </a:extLst>
          </p:cNvPr>
          <p:cNvSpPr txBox="1"/>
          <p:nvPr/>
        </p:nvSpPr>
        <p:spPr>
          <a:xfrm>
            <a:off x="3952099" y="352002"/>
            <a:ext cx="4915453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buClr>
                <a:srgbClr val="BD2036"/>
              </a:buClr>
            </a:pPr>
            <a:r>
              <a:rPr lang="en-US" sz="3000" b="1" dirty="0">
                <a:solidFill>
                  <a:srgbClr val="BD20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RETIREE EMAIL OPT-IN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101033-464F-435C-8DA6-78622AB8ECAD}"/>
              </a:ext>
            </a:extLst>
          </p:cNvPr>
          <p:cNvSpPr txBox="1">
            <a:spLocks/>
          </p:cNvSpPr>
          <p:nvPr/>
        </p:nvSpPr>
        <p:spPr>
          <a:xfrm>
            <a:off x="3952099" y="822972"/>
            <a:ext cx="5044630" cy="3766185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7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lvl="1" indent="-228600">
              <a:lnSpc>
                <a:spcPts val="2000"/>
              </a:lnSpc>
              <a:spcAft>
                <a:spcPts val="900"/>
              </a:spcAft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Outlook &amp; Office 365 deactivate 60 days after you retire</a:t>
            </a:r>
          </a:p>
          <a:p>
            <a:pPr marL="228600" lvl="1" indent="-228600">
              <a:lnSpc>
                <a:spcPts val="2000"/>
              </a:lnSpc>
              <a:spcAft>
                <a:spcPts val="900"/>
              </a:spcAft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retirees lose email access Aug. 29, 2021</a:t>
            </a:r>
          </a:p>
          <a:p>
            <a:pPr marL="228600" lvl="1" indent="-228600">
              <a:lnSpc>
                <a:spcPts val="2000"/>
              </a:lnSpc>
              <a:spcAft>
                <a:spcPts val="900"/>
              </a:spcAft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 IN to retain your email address</a:t>
            </a:r>
          </a:p>
          <a:p>
            <a:pPr marL="228600" lvl="1" indent="-228600">
              <a:lnSpc>
                <a:spcPts val="2000"/>
              </a:lnSpc>
              <a:spcAft>
                <a:spcPts val="900"/>
              </a:spcAft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address but reroutes to </a:t>
            </a:r>
            <a:r>
              <a:rPr lang="en-US" sz="2000" dirty="0" err="1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CatMail</a:t>
            </a:r>
            <a:endParaRPr lang="en-US" sz="2000" dirty="0">
              <a:solidFill>
                <a:srgbClr val="0027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 indent="-228600">
              <a:lnSpc>
                <a:spcPts val="2000"/>
              </a:lnSpc>
              <a:spcAft>
                <a:spcPts val="900"/>
              </a:spcAft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retirement or during 60-day </a:t>
            </a:r>
            <a:b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grace period</a:t>
            </a:r>
          </a:p>
          <a:p>
            <a:pPr marL="228600" lvl="1" indent="-228600">
              <a:lnSpc>
                <a:spcPts val="2000"/>
              </a:lnSpc>
              <a:spcAft>
                <a:spcPts val="900"/>
              </a:spcAft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Opt-in portal already open: </a:t>
            </a:r>
            <a:r>
              <a:rPr lang="en-US" sz="2000" dirty="0">
                <a:solidFill>
                  <a:srgbClr val="378DBD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https://account.arizona.edu/welcome</a:t>
            </a:r>
            <a:endParaRPr lang="en-US" sz="2000" dirty="0">
              <a:solidFill>
                <a:srgbClr val="378D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 indent="-228600">
              <a:lnSpc>
                <a:spcPts val="2000"/>
              </a:lnSpc>
              <a:spcAft>
                <a:spcPts val="900"/>
              </a:spcAft>
              <a:buClr>
                <a:srgbClr val="AB0520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7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 indent="-228600">
              <a:lnSpc>
                <a:spcPts val="2000"/>
              </a:lnSpc>
              <a:spcAft>
                <a:spcPts val="600"/>
              </a:spcAft>
              <a:buClr>
                <a:srgbClr val="AB0520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7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024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C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37;p77">
            <a:extLst>
              <a:ext uri="{FF2B5EF4-FFF2-40B4-BE49-F238E27FC236}">
                <a16:creationId xmlns:a16="http://schemas.microsoft.com/office/drawing/2014/main" id="{C3908997-873D-9448-AC87-281FB86240E7}"/>
              </a:ext>
            </a:extLst>
          </p:cNvPr>
          <p:cNvPicPr preferRelativeResize="0"/>
          <p:nvPr/>
        </p:nvPicPr>
        <p:blipFill rotWithShape="1">
          <a:blip r:embed="rId3"/>
          <a:srcRect l="43997" r="13916" b="5655"/>
          <a:stretch/>
        </p:blipFill>
        <p:spPr>
          <a:xfrm>
            <a:off x="-34031" y="0"/>
            <a:ext cx="34439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650;p153">
            <a:extLst>
              <a:ext uri="{FF2B5EF4-FFF2-40B4-BE49-F238E27FC236}">
                <a16:creationId xmlns:a16="http://schemas.microsoft.com/office/drawing/2014/main" id="{F13EFC1C-C80B-634C-8F18-5098A6A2CB69}"/>
              </a:ext>
            </a:extLst>
          </p:cNvPr>
          <p:cNvSpPr txBox="1"/>
          <p:nvPr/>
        </p:nvSpPr>
        <p:spPr>
          <a:xfrm>
            <a:off x="-107576" y="4397050"/>
            <a:ext cx="3026576" cy="63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BD20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RETURNING TO WORK</a:t>
            </a:r>
            <a:br>
              <a:rPr lang="en" sz="1600" b="1" dirty="0">
                <a:solidFill>
                  <a:srgbClr val="BD203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sz="1600" b="1" dirty="0">
                <a:solidFill>
                  <a:srgbClr val="BD20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RETIREMENT</a:t>
            </a:r>
            <a:endParaRPr sz="1600" b="1" dirty="0">
              <a:solidFill>
                <a:srgbClr val="BD203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E98BB7-2B94-C440-B1D8-A5A7B41D541D}"/>
              </a:ext>
            </a:extLst>
          </p:cNvPr>
          <p:cNvSpPr txBox="1">
            <a:spLocks/>
          </p:cNvSpPr>
          <p:nvPr/>
        </p:nvSpPr>
        <p:spPr>
          <a:xfrm>
            <a:off x="3940671" y="288710"/>
            <a:ext cx="4833553" cy="436605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" lvl="1">
              <a:lnSpc>
                <a:spcPts val="2200"/>
              </a:lnSpc>
              <a:spcBef>
                <a:spcPts val="600"/>
              </a:spcBef>
            </a:pPr>
            <a:r>
              <a:rPr lang="en-US" sz="2200" b="1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Returning to work for an ASRS employer could affect or interrupt your monthly retirement benefit, so be sure to contact ASRS before you decide to return to work.</a:t>
            </a:r>
          </a:p>
          <a:p>
            <a:pPr marL="4572" lvl="1">
              <a:lnSpc>
                <a:spcPts val="2000"/>
              </a:lnSpc>
              <a:spcBef>
                <a:spcPts val="600"/>
              </a:spcBef>
            </a:pPr>
            <a:r>
              <a:rPr lang="en-US" sz="18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ASRS rules governing return to work are subject to Arizona revised statutes. The main factors that could affect your monthly retirement benefit are:</a:t>
            </a:r>
          </a:p>
          <a:p>
            <a:pPr marL="228600" lvl="1" indent="-228600">
              <a:lnSpc>
                <a:spcPts val="2200"/>
              </a:lnSpc>
              <a:spcBef>
                <a:spcPts val="600"/>
              </a:spcBef>
              <a:buClr>
                <a:srgbClr val="BD2036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Whether you return to work within 12 months, and </a:t>
            </a:r>
          </a:p>
          <a:p>
            <a:pPr marL="228600" lvl="1" indent="-228600">
              <a:lnSpc>
                <a:spcPts val="2200"/>
              </a:lnSpc>
              <a:spcBef>
                <a:spcPts val="600"/>
              </a:spcBef>
              <a:buClr>
                <a:srgbClr val="BD2036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Whether your position is benefits-eligible (more than 19 hours/week)</a:t>
            </a:r>
          </a:p>
        </p:txBody>
      </p:sp>
    </p:spTree>
    <p:extLst>
      <p:ext uri="{BB962C8B-B14F-4D97-AF65-F5344CB8AC3E}">
        <p14:creationId xmlns:p14="http://schemas.microsoft.com/office/powerpoint/2010/main" val="3004141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2A383E-5EFC-3F46-B6E4-D53932CB4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669" y="-12700"/>
            <a:ext cx="4009781" cy="85869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46501-B608-F447-949D-7F5A546DE621}"/>
              </a:ext>
            </a:extLst>
          </p:cNvPr>
          <p:cNvSpPr txBox="1">
            <a:spLocks/>
          </p:cNvSpPr>
          <p:nvPr/>
        </p:nvSpPr>
        <p:spPr>
          <a:xfrm>
            <a:off x="381000" y="142222"/>
            <a:ext cx="3532158" cy="65044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 OLLI</a:t>
            </a:r>
            <a:r>
              <a:rPr lang="en-US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1A6A8C-89AB-6B4B-877E-D57E7DB1AC14}"/>
              </a:ext>
            </a:extLst>
          </p:cNvPr>
          <p:cNvSpPr txBox="1"/>
          <p:nvPr/>
        </p:nvSpPr>
        <p:spPr>
          <a:xfrm>
            <a:off x="355600" y="1636034"/>
            <a:ext cx="503218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Osher</a:t>
            </a:r>
            <a:r>
              <a:rPr lang="en-US" sz="22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Lifelong Learning Institute</a:t>
            </a:r>
          </a:p>
          <a:p>
            <a:pPr marL="342900" indent="-342900"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of 122+ OLLI programs nationwide</a:t>
            </a:r>
          </a:p>
          <a:p>
            <a:pPr marL="342900" indent="-342900"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Non-credit lifelong learning program for adults ages 50+</a:t>
            </a:r>
          </a:p>
          <a:p>
            <a:pPr marL="342900" indent="-342900"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Volunteer-led membership organization</a:t>
            </a:r>
          </a:p>
          <a:p>
            <a:pPr marL="342900" indent="-342900"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 campus locations serving nearly 1,500 members in Southern Arizona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94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37;p77">
            <a:extLst>
              <a:ext uri="{FF2B5EF4-FFF2-40B4-BE49-F238E27FC236}">
                <a16:creationId xmlns:a16="http://schemas.microsoft.com/office/drawing/2014/main" id="{87536D58-F3EC-A848-8ABE-06F69136F420}"/>
              </a:ext>
            </a:extLst>
          </p:cNvPr>
          <p:cNvPicPr preferRelativeResize="0"/>
          <p:nvPr/>
        </p:nvPicPr>
        <p:blipFill rotWithShape="1">
          <a:blip r:embed="rId3"/>
          <a:srcRect l="28040" r="27400"/>
          <a:stretch/>
        </p:blipFill>
        <p:spPr>
          <a:xfrm>
            <a:off x="-34031" y="0"/>
            <a:ext cx="34439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09D6A9E-166C-194D-AD16-BE23A9579BDC}"/>
              </a:ext>
            </a:extLst>
          </p:cNvPr>
          <p:cNvSpPr txBox="1">
            <a:spLocks/>
          </p:cNvSpPr>
          <p:nvPr/>
        </p:nvSpPr>
        <p:spPr>
          <a:xfrm>
            <a:off x="4464423" y="161585"/>
            <a:ext cx="4538852" cy="154466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b="1" dirty="0">
                <a:solidFill>
                  <a:srgbClr val="BD20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 OLLI-UA</a:t>
            </a:r>
            <a:r>
              <a:rPr lang="en-US" sz="4800" dirty="0">
                <a:solidFill>
                  <a:schemeClr val="bg1"/>
                </a:solidFill>
                <a:latin typeface="Helvetica" pitchFamily="2" charset="0"/>
              </a:rPr>
              <a:t/>
            </a:r>
            <a:br>
              <a:rPr lang="en-US" sz="48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 Enriching Education for Adults 50+</a:t>
            </a:r>
            <a:b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1E28C-A713-AD45-BFFE-E66D21DC168E}"/>
              </a:ext>
            </a:extLst>
          </p:cNvPr>
          <p:cNvSpPr txBox="1"/>
          <p:nvPr/>
        </p:nvSpPr>
        <p:spPr>
          <a:xfrm>
            <a:off x="4482351" y="2050203"/>
            <a:ext cx="40879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BD20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 INFORMATION</a:t>
            </a:r>
            <a:endParaRPr lang="en-US" sz="2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-228600">
              <a:lnSpc>
                <a:spcPts val="2800"/>
              </a:lnSpc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Web: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olli.arizona.edu</a:t>
            </a:r>
          </a:p>
          <a:p>
            <a:pPr marL="0" lvl="1" indent="-228600">
              <a:lnSpc>
                <a:spcPts val="2800"/>
              </a:lnSpc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Email: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ollimail@email.arizona.edu</a:t>
            </a:r>
          </a:p>
          <a:p>
            <a:pPr marL="0" lvl="1" indent="-228600">
              <a:lnSpc>
                <a:spcPts val="2800"/>
              </a:lnSpc>
              <a:buClr>
                <a:srgbClr val="AB0520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Phone: 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520-626-9039</a:t>
            </a:r>
          </a:p>
        </p:txBody>
      </p:sp>
    </p:spTree>
    <p:extLst>
      <p:ext uri="{BB962C8B-B14F-4D97-AF65-F5344CB8AC3E}">
        <p14:creationId xmlns:p14="http://schemas.microsoft.com/office/powerpoint/2010/main" val="1660175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12738-5E74-C34B-88CF-716422AD18FC}"/>
              </a:ext>
            </a:extLst>
          </p:cNvPr>
          <p:cNvSpPr txBox="1">
            <a:spLocks/>
          </p:cNvSpPr>
          <p:nvPr/>
        </p:nvSpPr>
        <p:spPr>
          <a:xfrm>
            <a:off x="355600" y="1377950"/>
            <a:ext cx="3911600" cy="103505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b="1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85564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4B6CE3-162C-3F4B-AC9C-09E85C681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97" y="1093788"/>
            <a:ext cx="6419406" cy="11955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799527-15BD-1346-8BBB-B10BF398315C}"/>
              </a:ext>
            </a:extLst>
          </p:cNvPr>
          <p:cNvSpPr/>
          <p:nvPr/>
        </p:nvSpPr>
        <p:spPr>
          <a:xfrm>
            <a:off x="3175000" y="2400301"/>
            <a:ext cx="5283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BD20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 SOLUTIONS</a:t>
            </a:r>
          </a:p>
          <a:p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520-621-3660</a:t>
            </a:r>
          </a:p>
          <a:p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E-mail: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78D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hrsolutions@arizona.edu</a:t>
            </a:r>
            <a:endParaRPr lang="en-US" sz="2400" dirty="0">
              <a:solidFill>
                <a:srgbClr val="378D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801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0;p50">
            <a:extLst>
              <a:ext uri="{FF2B5EF4-FFF2-40B4-BE49-F238E27FC236}">
                <a16:creationId xmlns:a16="http://schemas.microsoft.com/office/drawing/2014/main" id="{0741A48E-8392-CF45-A33C-FF21E9AB6C66}"/>
              </a:ext>
            </a:extLst>
          </p:cNvPr>
          <p:cNvSpPr txBox="1">
            <a:spLocks/>
          </p:cNvSpPr>
          <p:nvPr/>
        </p:nvSpPr>
        <p:spPr>
          <a:xfrm>
            <a:off x="4030849" y="282102"/>
            <a:ext cx="37017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75000"/>
              </a:lnSpc>
              <a:buSzPts val="600"/>
            </a:pPr>
            <a:r>
              <a:rPr lang="en-US" sz="3000" b="1" dirty="0">
                <a:solidFill>
                  <a:srgbClr val="BD2036"/>
                </a:solidFill>
                <a:latin typeface="Calibri"/>
                <a:ea typeface="Calibri"/>
                <a:cs typeface="Calibri"/>
                <a:sym typeface="Calibri"/>
              </a:rPr>
              <a:t>FIRST STEPS</a:t>
            </a:r>
            <a:endParaRPr lang="en-US" sz="1800" dirty="0">
              <a:solidFill>
                <a:srgbClr val="BD20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D81C02-B4EE-2B4C-92B0-16EC82B4DAFC}"/>
              </a:ext>
            </a:extLst>
          </p:cNvPr>
          <p:cNvSpPr txBox="1"/>
          <p:nvPr/>
        </p:nvSpPr>
        <p:spPr>
          <a:xfrm>
            <a:off x="3954428" y="815507"/>
            <a:ext cx="49769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Submit written notification to your department four weeks in advance of your expected retirement date. Be sure to include the date of your last day of work.</a:t>
            </a:r>
          </a:p>
          <a:p>
            <a:endParaRPr lang="en-US" sz="2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Initiate a pension application with Arizona State Retirement System four weeks prior to your retirement date.</a:t>
            </a:r>
          </a:p>
          <a:p>
            <a:endParaRPr lang="en-US" sz="2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at </a:t>
            </a:r>
            <a:r>
              <a:rPr lang="en-US" sz="2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MyASRS</a:t>
            </a:r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solidFill>
                  <a:srgbClr val="FF0000"/>
                </a:solidFill>
              </a:rPr>
              <a:t>secure.azasrs.gov/web/Login.do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637;p77">
            <a:extLst>
              <a:ext uri="{FF2B5EF4-FFF2-40B4-BE49-F238E27FC236}">
                <a16:creationId xmlns:a16="http://schemas.microsoft.com/office/drawing/2014/main" id="{E4FE550D-9036-4849-885C-79521F1D5523}"/>
              </a:ext>
            </a:extLst>
          </p:cNvPr>
          <p:cNvPicPr preferRelativeResize="0"/>
          <p:nvPr/>
        </p:nvPicPr>
        <p:blipFill rotWithShape="1">
          <a:blip r:embed="rId3"/>
          <a:srcRect l="34485" r="20877"/>
          <a:stretch/>
        </p:blipFill>
        <p:spPr>
          <a:xfrm>
            <a:off x="0" y="0"/>
            <a:ext cx="3443981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357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F5487AE-49B6-9647-AF81-9AB9F65FED5F}"/>
              </a:ext>
            </a:extLst>
          </p:cNvPr>
          <p:cNvGrpSpPr/>
          <p:nvPr/>
        </p:nvGrpSpPr>
        <p:grpSpPr>
          <a:xfrm>
            <a:off x="0" y="3742272"/>
            <a:ext cx="9143999" cy="1005840"/>
            <a:chOff x="0" y="3848572"/>
            <a:chExt cx="9143999" cy="1005840"/>
          </a:xfrm>
        </p:grpSpPr>
        <p:sp>
          <p:nvSpPr>
            <p:cNvPr id="27" name="Google Shape;159;p17">
              <a:extLst>
                <a:ext uri="{FF2B5EF4-FFF2-40B4-BE49-F238E27FC236}">
                  <a16:creationId xmlns:a16="http://schemas.microsoft.com/office/drawing/2014/main" id="{36C0769E-1EEE-D946-88E6-3D15E07EB4BF}"/>
                </a:ext>
              </a:extLst>
            </p:cNvPr>
            <p:cNvSpPr/>
            <p:nvPr/>
          </p:nvSpPr>
          <p:spPr>
            <a:xfrm>
              <a:off x="0" y="3848572"/>
              <a:ext cx="9143999" cy="1005840"/>
            </a:xfrm>
            <a:prstGeom prst="rect">
              <a:avLst/>
            </a:prstGeom>
            <a:solidFill>
              <a:srgbClr val="E2E9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E346451-207F-0042-A88E-B7AE485C6E5A}"/>
                </a:ext>
              </a:extLst>
            </p:cNvPr>
            <p:cNvGrpSpPr/>
            <p:nvPr/>
          </p:nvGrpSpPr>
          <p:grpSpPr>
            <a:xfrm>
              <a:off x="319440" y="4021027"/>
              <a:ext cx="2876606" cy="660931"/>
              <a:chOff x="319440" y="3975307"/>
              <a:chExt cx="2876606" cy="660931"/>
            </a:xfrm>
          </p:grpSpPr>
          <p:sp>
            <p:nvSpPr>
              <p:cNvPr id="17" name="Google Shape;161;p17">
                <a:extLst>
                  <a:ext uri="{FF2B5EF4-FFF2-40B4-BE49-F238E27FC236}">
                    <a16:creationId xmlns:a16="http://schemas.microsoft.com/office/drawing/2014/main" id="{97C8586D-C581-124B-A654-294D13D1EE00}"/>
                  </a:ext>
                </a:extLst>
              </p:cNvPr>
              <p:cNvSpPr txBox="1"/>
              <p:nvPr/>
            </p:nvSpPr>
            <p:spPr>
              <a:xfrm>
                <a:off x="319440" y="3975307"/>
                <a:ext cx="2876606" cy="660931"/>
              </a:xfrm>
              <a:prstGeom prst="rect">
                <a:avLst/>
              </a:prstGeom>
              <a:solidFill>
                <a:srgbClr val="0C23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defTabSz="666750">
                  <a:lnSpc>
                    <a:spcPts val="1420"/>
                  </a:lnSpc>
                  <a:spcBef>
                    <a:spcPct val="0"/>
                  </a:spcBef>
                  <a:buNone/>
                </a:pPr>
                <a:r>
                  <a:rPr lang="en-US" sz="1600" kern="12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Average Monthly Compensation</a:t>
                </a:r>
              </a:p>
            </p:txBody>
          </p:sp>
          <p:sp>
            <p:nvSpPr>
              <p:cNvPr id="31" name="Google Shape;175;p17">
                <a:extLst>
                  <a:ext uri="{FF2B5EF4-FFF2-40B4-BE49-F238E27FC236}">
                    <a16:creationId xmlns:a16="http://schemas.microsoft.com/office/drawing/2014/main" id="{C1888233-AA1E-7748-9C33-F2F1E46B42C5}"/>
                  </a:ext>
                </a:extLst>
              </p:cNvPr>
              <p:cNvSpPr/>
              <p:nvPr/>
            </p:nvSpPr>
            <p:spPr>
              <a:xfrm>
                <a:off x="1344009" y="4474721"/>
                <a:ext cx="466800" cy="48300"/>
              </a:xfrm>
              <a:prstGeom prst="rect">
                <a:avLst/>
              </a:prstGeom>
              <a:solidFill>
                <a:srgbClr val="BD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D2036"/>
                  </a:solidFill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E54430-8131-7B45-9309-11EB3E22D8F8}"/>
              </a:ext>
            </a:extLst>
          </p:cNvPr>
          <p:cNvGrpSpPr/>
          <p:nvPr/>
        </p:nvGrpSpPr>
        <p:grpSpPr>
          <a:xfrm>
            <a:off x="-1" y="2570402"/>
            <a:ext cx="9144000" cy="1005840"/>
            <a:chOff x="-1" y="2654929"/>
            <a:chExt cx="9144000" cy="1005840"/>
          </a:xfrm>
        </p:grpSpPr>
        <p:sp>
          <p:nvSpPr>
            <p:cNvPr id="28" name="Google Shape;159;p17">
              <a:extLst>
                <a:ext uri="{FF2B5EF4-FFF2-40B4-BE49-F238E27FC236}">
                  <a16:creationId xmlns:a16="http://schemas.microsoft.com/office/drawing/2014/main" id="{04FCCFFB-1DBC-1B4E-89E6-3763E89B9EA0}"/>
                </a:ext>
              </a:extLst>
            </p:cNvPr>
            <p:cNvSpPr/>
            <p:nvPr/>
          </p:nvSpPr>
          <p:spPr>
            <a:xfrm>
              <a:off x="-1" y="2654929"/>
              <a:ext cx="9144000" cy="1005840"/>
            </a:xfrm>
            <a:prstGeom prst="rect">
              <a:avLst/>
            </a:prstGeom>
            <a:solidFill>
              <a:srgbClr val="E2E9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9A6A00B-43DA-1442-AAAF-8376AF02BD9C}"/>
                </a:ext>
              </a:extLst>
            </p:cNvPr>
            <p:cNvGrpSpPr/>
            <p:nvPr/>
          </p:nvGrpSpPr>
          <p:grpSpPr>
            <a:xfrm>
              <a:off x="319440" y="2827384"/>
              <a:ext cx="2876606" cy="660931"/>
              <a:chOff x="319440" y="2781664"/>
              <a:chExt cx="2876606" cy="660931"/>
            </a:xfrm>
          </p:grpSpPr>
          <p:sp>
            <p:nvSpPr>
              <p:cNvPr id="16" name="Google Shape;161;p17">
                <a:extLst>
                  <a:ext uri="{FF2B5EF4-FFF2-40B4-BE49-F238E27FC236}">
                    <a16:creationId xmlns:a16="http://schemas.microsoft.com/office/drawing/2014/main" id="{DFB5F626-BC6B-2F4E-8997-BBD0B94BA576}"/>
                  </a:ext>
                </a:extLst>
              </p:cNvPr>
              <p:cNvSpPr txBox="1"/>
              <p:nvPr/>
            </p:nvSpPr>
            <p:spPr>
              <a:xfrm>
                <a:off x="319440" y="2781664"/>
                <a:ext cx="2876606" cy="660931"/>
              </a:xfrm>
              <a:prstGeom prst="rect">
                <a:avLst/>
              </a:prstGeom>
              <a:solidFill>
                <a:srgbClr val="0C23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en-US" sz="1600" kern="12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Graded Multiplier</a:t>
                </a:r>
              </a:p>
            </p:txBody>
          </p:sp>
          <p:sp>
            <p:nvSpPr>
              <p:cNvPr id="30" name="Google Shape;175;p17">
                <a:extLst>
                  <a:ext uri="{FF2B5EF4-FFF2-40B4-BE49-F238E27FC236}">
                    <a16:creationId xmlns:a16="http://schemas.microsoft.com/office/drawing/2014/main" id="{86725780-0A4F-DE45-AFBD-EFA2A54B9126}"/>
                  </a:ext>
                </a:extLst>
              </p:cNvPr>
              <p:cNvSpPr/>
              <p:nvPr/>
            </p:nvSpPr>
            <p:spPr>
              <a:xfrm>
                <a:off x="1344009" y="3281078"/>
                <a:ext cx="466800" cy="48300"/>
              </a:xfrm>
              <a:prstGeom prst="rect">
                <a:avLst/>
              </a:prstGeom>
              <a:solidFill>
                <a:srgbClr val="BD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D2036"/>
                  </a:solidFill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E5A579-BF93-EC41-AC7F-A7C2907D021F}"/>
              </a:ext>
            </a:extLst>
          </p:cNvPr>
          <p:cNvGrpSpPr/>
          <p:nvPr/>
        </p:nvGrpSpPr>
        <p:grpSpPr>
          <a:xfrm>
            <a:off x="0" y="1398532"/>
            <a:ext cx="9144000" cy="1005840"/>
            <a:chOff x="0" y="1461287"/>
            <a:chExt cx="9144000" cy="1005840"/>
          </a:xfrm>
        </p:grpSpPr>
        <p:sp>
          <p:nvSpPr>
            <p:cNvPr id="8" name="Google Shape;159;p17">
              <a:extLst>
                <a:ext uri="{FF2B5EF4-FFF2-40B4-BE49-F238E27FC236}">
                  <a16:creationId xmlns:a16="http://schemas.microsoft.com/office/drawing/2014/main" id="{D68AC3E4-0541-3148-A80C-C21A8DAB0B20}"/>
                </a:ext>
              </a:extLst>
            </p:cNvPr>
            <p:cNvSpPr/>
            <p:nvPr/>
          </p:nvSpPr>
          <p:spPr>
            <a:xfrm>
              <a:off x="0" y="1461287"/>
              <a:ext cx="9144000" cy="1005840"/>
            </a:xfrm>
            <a:prstGeom prst="rect">
              <a:avLst/>
            </a:prstGeom>
            <a:solidFill>
              <a:srgbClr val="E2E9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AF0693A-B895-BE46-A7A5-1876DDA5FB91}"/>
                </a:ext>
              </a:extLst>
            </p:cNvPr>
            <p:cNvGrpSpPr/>
            <p:nvPr/>
          </p:nvGrpSpPr>
          <p:grpSpPr>
            <a:xfrm>
              <a:off x="319440" y="1633742"/>
              <a:ext cx="2876606" cy="660931"/>
              <a:chOff x="319440" y="1588022"/>
              <a:chExt cx="2876606" cy="660931"/>
            </a:xfrm>
          </p:grpSpPr>
          <p:sp>
            <p:nvSpPr>
              <p:cNvPr id="14" name="Google Shape;161;p17">
                <a:extLst>
                  <a:ext uri="{FF2B5EF4-FFF2-40B4-BE49-F238E27FC236}">
                    <a16:creationId xmlns:a16="http://schemas.microsoft.com/office/drawing/2014/main" id="{6EC09912-8C9A-E048-9502-901D000F2E90}"/>
                  </a:ext>
                </a:extLst>
              </p:cNvPr>
              <p:cNvSpPr txBox="1"/>
              <p:nvPr/>
            </p:nvSpPr>
            <p:spPr>
              <a:xfrm>
                <a:off x="319440" y="1588022"/>
                <a:ext cx="2876606" cy="660931"/>
              </a:xfrm>
              <a:prstGeom prst="rect">
                <a:avLst/>
              </a:prstGeom>
              <a:solidFill>
                <a:srgbClr val="0C23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en-US" sz="1600" kern="12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Total Credited ASRS Service </a:t>
                </a:r>
              </a:p>
            </p:txBody>
          </p:sp>
          <p:sp>
            <p:nvSpPr>
              <p:cNvPr id="10" name="Google Shape;175;p17">
                <a:extLst>
                  <a:ext uri="{FF2B5EF4-FFF2-40B4-BE49-F238E27FC236}">
                    <a16:creationId xmlns:a16="http://schemas.microsoft.com/office/drawing/2014/main" id="{EAFF1861-88EA-1E49-9EEA-F64FB5FBB065}"/>
                  </a:ext>
                </a:extLst>
              </p:cNvPr>
              <p:cNvSpPr/>
              <p:nvPr/>
            </p:nvSpPr>
            <p:spPr>
              <a:xfrm>
                <a:off x="1377261" y="2087436"/>
                <a:ext cx="466800" cy="48300"/>
              </a:xfrm>
              <a:prstGeom prst="rect">
                <a:avLst/>
              </a:prstGeom>
              <a:solidFill>
                <a:srgbClr val="BD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D2036"/>
                  </a:solidFill>
                </a:endParaRPr>
              </a:p>
            </p:txBody>
          </p:sp>
        </p:grpSp>
      </p:grpSp>
      <p:sp>
        <p:nvSpPr>
          <p:cNvPr id="15" name="Google Shape;166;p17">
            <a:extLst>
              <a:ext uri="{FF2B5EF4-FFF2-40B4-BE49-F238E27FC236}">
                <a16:creationId xmlns:a16="http://schemas.microsoft.com/office/drawing/2014/main" id="{FC312A3F-E0EB-D749-A86C-E0C0BAF40F1A}"/>
              </a:ext>
            </a:extLst>
          </p:cNvPr>
          <p:cNvSpPr txBox="1"/>
          <p:nvPr/>
        </p:nvSpPr>
        <p:spPr>
          <a:xfrm>
            <a:off x="3917842" y="1584413"/>
            <a:ext cx="2814042" cy="759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amount of time you have been making contributions to ASRS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66;p17">
            <a:extLst>
              <a:ext uri="{FF2B5EF4-FFF2-40B4-BE49-F238E27FC236}">
                <a16:creationId xmlns:a16="http://schemas.microsoft.com/office/drawing/2014/main" id="{77808BAA-1B2D-2E48-BCDF-9BB0BDDB0FC9}"/>
              </a:ext>
            </a:extLst>
          </p:cNvPr>
          <p:cNvSpPr txBox="1"/>
          <p:nvPr/>
        </p:nvSpPr>
        <p:spPr>
          <a:xfrm>
            <a:off x="3917843" y="2635341"/>
            <a:ext cx="2416896" cy="759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 your personal retirement estimate on the ASRS Website</a:t>
            </a:r>
          </a:p>
          <a:p>
            <a:r>
              <a:rPr lang="en-US" dirty="0">
                <a:solidFill>
                  <a:srgbClr val="378DBD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azasrs.gov</a:t>
            </a:r>
            <a:endParaRPr lang="en-US" dirty="0">
              <a:solidFill>
                <a:srgbClr val="378D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36A0C16D-13D2-B44F-809B-4015F89C6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090909"/>
              </p:ext>
            </p:extLst>
          </p:nvPr>
        </p:nvGraphicFramePr>
        <p:xfrm>
          <a:off x="6731883" y="2613947"/>
          <a:ext cx="2416896" cy="911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8448">
                  <a:extLst>
                    <a:ext uri="{9D8B030D-6E8A-4147-A177-3AD203B41FA5}">
                      <a16:colId xmlns:a16="http://schemas.microsoft.com/office/drawing/2014/main" val="1551548909"/>
                    </a:ext>
                  </a:extLst>
                </a:gridCol>
                <a:gridCol w="1208448">
                  <a:extLst>
                    <a:ext uri="{9D8B030D-6E8A-4147-A177-3AD203B41FA5}">
                      <a16:colId xmlns:a16="http://schemas.microsoft.com/office/drawing/2014/main" val="201421577"/>
                    </a:ext>
                  </a:extLst>
                </a:gridCol>
              </a:tblGrid>
              <a:tr h="176930"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</a:t>
                      </a:r>
                      <a:r>
                        <a:rPr lang="en-US" sz="1100" b="1" i="0" baseline="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 of Service </a:t>
                      </a:r>
                      <a:endParaRPr lang="en-US" sz="1100" b="1" i="0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254" marR="36254" marT="18127" marB="18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7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7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Multiplier</a:t>
                      </a:r>
                      <a:r>
                        <a:rPr lang="en-US" sz="1100" b="1" i="0" baseline="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endParaRPr lang="en-US" sz="1100" b="1" i="0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254" marR="36254" marT="18127" marB="18127">
                    <a:lnL w="6350" cap="flat" cmpd="sng" algn="ctr">
                      <a:solidFill>
                        <a:srgbClr val="0027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7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743133"/>
                  </a:ext>
                </a:extLst>
              </a:tr>
              <a:tr h="1769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00.00 to 19.99</a:t>
                      </a:r>
                    </a:p>
                  </a:txBody>
                  <a:tcPr marL="36254" marR="36254" marT="18127" marB="18127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2.10%</a:t>
                      </a:r>
                    </a:p>
                  </a:txBody>
                  <a:tcPr marL="36254" marR="36254" marT="18127" marB="181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387286"/>
                  </a:ext>
                </a:extLst>
              </a:tr>
              <a:tr h="1769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20.00 to 24.99</a:t>
                      </a:r>
                    </a:p>
                  </a:txBody>
                  <a:tcPr marL="36254" marR="36254" marT="18127" marB="181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2.15%</a:t>
                      </a:r>
                    </a:p>
                  </a:txBody>
                  <a:tcPr marL="36254" marR="36254" marT="18127" marB="181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588661"/>
                  </a:ext>
                </a:extLst>
              </a:tr>
              <a:tr h="1769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25.00 to 29.99</a:t>
                      </a:r>
                    </a:p>
                  </a:txBody>
                  <a:tcPr marL="36254" marR="36254" marT="18127" marB="181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2.20%</a:t>
                      </a:r>
                    </a:p>
                  </a:txBody>
                  <a:tcPr marL="36254" marR="36254" marT="18127" marB="181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560507"/>
                  </a:ext>
                </a:extLst>
              </a:tr>
              <a:tr h="1769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30.0</a:t>
                      </a:r>
                      <a:r>
                        <a:rPr lang="en-US" sz="80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or higher </a:t>
                      </a:r>
                      <a:endParaRPr lang="en-US" sz="8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36254" marR="36254" marT="18127" marB="181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2.30% </a:t>
                      </a:r>
                    </a:p>
                  </a:txBody>
                  <a:tcPr marL="36254" marR="36254" marT="18127" marB="181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960033"/>
                  </a:ext>
                </a:extLst>
              </a:tr>
            </a:tbl>
          </a:graphicData>
        </a:graphic>
      </p:graphicFrame>
      <p:sp>
        <p:nvSpPr>
          <p:cNvPr id="29" name="Google Shape;446;p65">
            <a:extLst>
              <a:ext uri="{FF2B5EF4-FFF2-40B4-BE49-F238E27FC236}">
                <a16:creationId xmlns:a16="http://schemas.microsoft.com/office/drawing/2014/main" id="{775C9BBB-90F1-7F41-87A0-55BA1806BCA1}"/>
              </a:ext>
            </a:extLst>
          </p:cNvPr>
          <p:cNvSpPr txBox="1">
            <a:spLocks/>
          </p:cNvSpPr>
          <p:nvPr/>
        </p:nvSpPr>
        <p:spPr>
          <a:xfrm>
            <a:off x="381750" y="294623"/>
            <a:ext cx="83805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75000"/>
              </a:lnSpc>
              <a:buSzPts val="600"/>
            </a:pPr>
            <a:r>
              <a:rPr lang="en-US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HOW RETIREMENT BENEFITS ARE DETERMINED</a:t>
            </a:r>
          </a:p>
        </p:txBody>
      </p:sp>
      <p:sp>
        <p:nvSpPr>
          <p:cNvPr id="5" name="Multiply 4">
            <a:extLst>
              <a:ext uri="{FF2B5EF4-FFF2-40B4-BE49-F238E27FC236}">
                <a16:creationId xmlns:a16="http://schemas.microsoft.com/office/drawing/2014/main" id="{20A0A5FD-27BB-B64A-84BE-F817631DD125}"/>
              </a:ext>
            </a:extLst>
          </p:cNvPr>
          <p:cNvSpPr/>
          <p:nvPr/>
        </p:nvSpPr>
        <p:spPr>
          <a:xfrm>
            <a:off x="3355521" y="1651236"/>
            <a:ext cx="500432" cy="500432"/>
          </a:xfrm>
          <a:prstGeom prst="mathMultiply">
            <a:avLst/>
          </a:prstGeom>
          <a:solidFill>
            <a:srgbClr val="002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ultiply 31">
            <a:extLst>
              <a:ext uri="{FF2B5EF4-FFF2-40B4-BE49-F238E27FC236}">
                <a16:creationId xmlns:a16="http://schemas.microsoft.com/office/drawing/2014/main" id="{3003534B-6574-6242-9B38-2E90A07DF4D4}"/>
              </a:ext>
            </a:extLst>
          </p:cNvPr>
          <p:cNvSpPr/>
          <p:nvPr/>
        </p:nvSpPr>
        <p:spPr>
          <a:xfrm>
            <a:off x="3355521" y="2844878"/>
            <a:ext cx="500432" cy="500432"/>
          </a:xfrm>
          <a:prstGeom prst="mathMultiply">
            <a:avLst/>
          </a:prstGeom>
          <a:solidFill>
            <a:srgbClr val="002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ultiply 32">
            <a:extLst>
              <a:ext uri="{FF2B5EF4-FFF2-40B4-BE49-F238E27FC236}">
                <a16:creationId xmlns:a16="http://schemas.microsoft.com/office/drawing/2014/main" id="{C89DF099-53D1-5A44-BC7A-AABB6AA111F8}"/>
              </a:ext>
            </a:extLst>
          </p:cNvPr>
          <p:cNvSpPr/>
          <p:nvPr/>
        </p:nvSpPr>
        <p:spPr>
          <a:xfrm>
            <a:off x="3355521" y="3994976"/>
            <a:ext cx="500432" cy="500432"/>
          </a:xfrm>
          <a:prstGeom prst="mathMultiply">
            <a:avLst/>
          </a:prstGeom>
          <a:solidFill>
            <a:srgbClr val="002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845286-D8C2-DB4F-BBC2-FFFC25B597AB}"/>
              </a:ext>
            </a:extLst>
          </p:cNvPr>
          <p:cNvSpPr txBox="1"/>
          <p:nvPr/>
        </p:nvSpPr>
        <p:spPr>
          <a:xfrm>
            <a:off x="3915798" y="3762197"/>
            <a:ext cx="5105489" cy="99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u="sng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ASRS Membership on or after July 1, 2011</a:t>
            </a:r>
          </a:p>
          <a:p>
            <a:pPr>
              <a:lnSpc>
                <a:spcPts val="1400"/>
              </a:lnSpc>
            </a:pPr>
            <a:r>
              <a:rPr lang="en-US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Highest 60 consecutive months in last 120 months of contributions</a:t>
            </a:r>
          </a:p>
          <a:p>
            <a:pPr>
              <a:lnSpc>
                <a:spcPts val="1400"/>
              </a:lnSpc>
            </a:pPr>
            <a:endParaRPr lang="en-US" dirty="0">
              <a:solidFill>
                <a:srgbClr val="0027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400"/>
              </a:lnSpc>
            </a:pPr>
            <a:r>
              <a:rPr lang="en-US" u="sng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ASRS membership prior to July 1, 2011</a:t>
            </a:r>
          </a:p>
          <a:p>
            <a:pPr>
              <a:lnSpc>
                <a:spcPts val="1400"/>
              </a:lnSpc>
            </a:pPr>
            <a:r>
              <a:rPr lang="en-US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Highest 36 consecutive months in last 120 months of contributions</a:t>
            </a:r>
          </a:p>
        </p:txBody>
      </p:sp>
    </p:spTree>
    <p:extLst>
      <p:ext uri="{BB962C8B-B14F-4D97-AF65-F5344CB8AC3E}">
        <p14:creationId xmlns:p14="http://schemas.microsoft.com/office/powerpoint/2010/main" val="383950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DA6D1AF-8FBB-4F44-9BD8-7D3A44C00F7B}"/>
              </a:ext>
            </a:extLst>
          </p:cNvPr>
          <p:cNvSpPr txBox="1">
            <a:spLocks/>
          </p:cNvSpPr>
          <p:nvPr/>
        </p:nvSpPr>
        <p:spPr>
          <a:xfrm>
            <a:off x="3945466" y="797482"/>
            <a:ext cx="5198534" cy="3394974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BD20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ARIZONA STATE RETIREMENT SYSTEM</a:t>
            </a:r>
          </a:p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4400 E. Broadway Blvd., Ste. 200</a:t>
            </a:r>
          </a:p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Tucson, AZ 85711</a:t>
            </a:r>
          </a:p>
          <a:p>
            <a:pPr>
              <a:lnSpc>
                <a:spcPts val="2400"/>
              </a:lnSpc>
            </a:pPr>
            <a:endParaRPr lang="en-US" sz="2000" u="sng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Phone: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520-239-3100</a:t>
            </a:r>
          </a:p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602-240-2000</a:t>
            </a:r>
          </a:p>
          <a:p>
            <a:pPr>
              <a:lnSpc>
                <a:spcPts val="2400"/>
              </a:lnSpc>
            </a:pPr>
            <a:endParaRPr lang="en-US" sz="2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Email: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Send secure messages or documents 	via your </a:t>
            </a:r>
            <a:r>
              <a:rPr lang="en-US" sz="2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MyASRS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account</a:t>
            </a:r>
          </a:p>
        </p:txBody>
      </p:sp>
      <p:pic>
        <p:nvPicPr>
          <p:cNvPr id="7" name="Google Shape;637;p77">
            <a:extLst>
              <a:ext uri="{FF2B5EF4-FFF2-40B4-BE49-F238E27FC236}">
                <a16:creationId xmlns:a16="http://schemas.microsoft.com/office/drawing/2014/main" id="{9D53754E-CF6B-C043-A29C-44DCE07130E0}"/>
              </a:ext>
            </a:extLst>
          </p:cNvPr>
          <p:cNvPicPr preferRelativeResize="0"/>
          <p:nvPr/>
        </p:nvPicPr>
        <p:blipFill rotWithShape="1">
          <a:blip r:embed="rId2"/>
          <a:srcRect l="18970" t="1211" r="44273" b="1211"/>
          <a:stretch/>
        </p:blipFill>
        <p:spPr>
          <a:xfrm>
            <a:off x="-40257" y="0"/>
            <a:ext cx="3443981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1168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37;p77">
            <a:extLst>
              <a:ext uri="{FF2B5EF4-FFF2-40B4-BE49-F238E27FC236}">
                <a16:creationId xmlns:a16="http://schemas.microsoft.com/office/drawing/2014/main" id="{ED3B67A3-9142-8443-BE4C-22617675D6FC}"/>
              </a:ext>
            </a:extLst>
          </p:cNvPr>
          <p:cNvPicPr preferRelativeResize="0"/>
          <p:nvPr/>
        </p:nvPicPr>
        <p:blipFill rotWithShape="1">
          <a:blip r:embed="rId3"/>
          <a:srcRect l="41347" r="14015"/>
          <a:stretch/>
        </p:blipFill>
        <p:spPr>
          <a:xfrm>
            <a:off x="-34031" y="0"/>
            <a:ext cx="34439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DA3AB7-7BDA-0A4D-8B0B-35A9918B7D28}"/>
              </a:ext>
            </a:extLst>
          </p:cNvPr>
          <p:cNvSpPr/>
          <p:nvPr/>
        </p:nvSpPr>
        <p:spPr>
          <a:xfrm>
            <a:off x="-233765" y="2425439"/>
            <a:ext cx="3727936" cy="294910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98000">
                <a:srgbClr val="FFFFFF">
                  <a:lumMod val="10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BD97094-FC27-EF4D-846E-125D86EDC561}"/>
              </a:ext>
            </a:extLst>
          </p:cNvPr>
          <p:cNvSpPr txBox="1">
            <a:spLocks/>
          </p:cNvSpPr>
          <p:nvPr/>
        </p:nvSpPr>
        <p:spPr>
          <a:xfrm>
            <a:off x="230208" y="2425439"/>
            <a:ext cx="3061826" cy="2620714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400" b="1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ADOA Retiree Enrollment Form</a:t>
            </a:r>
            <a:r>
              <a:rPr lang="en-US" sz="200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Mail or fax to ADOA as early as three weeks prior to retirement date and </a:t>
            </a:r>
            <a:br>
              <a:rPr lang="en-US" sz="200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BD20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later than 30 days </a:t>
            </a:r>
            <a:r>
              <a:rPr lang="en-US" sz="200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following retirement date.  </a:t>
            </a:r>
            <a:br>
              <a:rPr lang="en-US" sz="200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dirty="0">
              <a:solidFill>
                <a:srgbClr val="0C23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A86A02-DEA0-5E40-AF18-D98ED832ECA5}"/>
              </a:ext>
            </a:extLst>
          </p:cNvPr>
          <p:cNvSpPr txBox="1">
            <a:spLocks/>
          </p:cNvSpPr>
          <p:nvPr/>
        </p:nvSpPr>
        <p:spPr>
          <a:xfrm>
            <a:off x="3945466" y="797627"/>
            <a:ext cx="5306817" cy="3394974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BD20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ADOA BENEFIT SERVICES DIVISION</a:t>
            </a:r>
          </a:p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 Services</a:t>
            </a:r>
          </a:p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N. 15th Ave., Ste. 260</a:t>
            </a:r>
          </a:p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Phoenix, AZ 85007</a:t>
            </a:r>
          </a:p>
          <a:p>
            <a:pPr>
              <a:lnSpc>
                <a:spcPts val="2400"/>
              </a:lnSpc>
            </a:pPr>
            <a:endParaRPr lang="en-US" sz="2000" u="sng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Phone: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800-304-3687</a:t>
            </a:r>
          </a:p>
          <a:p>
            <a:pPr>
              <a:lnSpc>
                <a:spcPts val="2400"/>
              </a:lnSpc>
            </a:pPr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Fax: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602-542-4744</a:t>
            </a:r>
          </a:p>
          <a:p>
            <a:pPr>
              <a:lnSpc>
                <a:spcPts val="2400"/>
              </a:lnSpc>
            </a:pPr>
            <a:endParaRPr lang="en-US" sz="2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Email: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benefitsissues@azdoa.gov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456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6;p65">
            <a:extLst>
              <a:ext uri="{FF2B5EF4-FFF2-40B4-BE49-F238E27FC236}">
                <a16:creationId xmlns:a16="http://schemas.microsoft.com/office/drawing/2014/main" id="{10DA3C15-F228-374A-8436-DCA89CCE5BE6}"/>
              </a:ext>
            </a:extLst>
          </p:cNvPr>
          <p:cNvSpPr txBox="1">
            <a:spLocks/>
          </p:cNvSpPr>
          <p:nvPr/>
        </p:nvSpPr>
        <p:spPr>
          <a:xfrm>
            <a:off x="381750" y="294623"/>
            <a:ext cx="83805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75000"/>
              </a:lnSpc>
              <a:buSzPts val="600"/>
            </a:pPr>
            <a:r>
              <a:rPr lang="en-US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ADOA MEDICAL PREMIUMS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164F8E-2680-8748-9D4B-E979771F6996}"/>
              </a:ext>
            </a:extLst>
          </p:cNvPr>
          <p:cNvGrpSpPr/>
          <p:nvPr/>
        </p:nvGrpSpPr>
        <p:grpSpPr>
          <a:xfrm>
            <a:off x="2285960" y="1200150"/>
            <a:ext cx="4594939" cy="3390442"/>
            <a:chOff x="457200" y="1200150"/>
            <a:chExt cx="4594939" cy="339044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3326912-0784-CE40-9389-0A27E03BF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57200" y="1200150"/>
              <a:ext cx="4594939" cy="339044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D7604CC-7827-BE42-ABB6-AE57DA7902C6}"/>
                </a:ext>
              </a:extLst>
            </p:cNvPr>
            <p:cNvSpPr/>
            <p:nvPr/>
          </p:nvSpPr>
          <p:spPr>
            <a:xfrm>
              <a:off x="457200" y="1200150"/>
              <a:ext cx="4594939" cy="3390442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275B"/>
                  </a:solidFill>
                </a:ln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6;p65">
            <a:extLst>
              <a:ext uri="{FF2B5EF4-FFF2-40B4-BE49-F238E27FC236}">
                <a16:creationId xmlns:a16="http://schemas.microsoft.com/office/drawing/2014/main" id="{10DA3C15-F228-374A-8436-DCA89CCE5BE6}"/>
              </a:ext>
            </a:extLst>
          </p:cNvPr>
          <p:cNvSpPr txBox="1">
            <a:spLocks/>
          </p:cNvSpPr>
          <p:nvPr/>
        </p:nvSpPr>
        <p:spPr>
          <a:xfrm>
            <a:off x="381750" y="294623"/>
            <a:ext cx="83805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75000"/>
              </a:lnSpc>
              <a:buSzPts val="600"/>
            </a:pPr>
            <a:r>
              <a:rPr lang="en-US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ADOA DENTAL PREMIUMS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FC88A0-72CF-EF44-86E2-2EA365E516DD}"/>
              </a:ext>
            </a:extLst>
          </p:cNvPr>
          <p:cNvGrpSpPr/>
          <p:nvPr/>
        </p:nvGrpSpPr>
        <p:grpSpPr>
          <a:xfrm>
            <a:off x="799623" y="1466850"/>
            <a:ext cx="7567613" cy="1658520"/>
            <a:chOff x="457200" y="1469094"/>
            <a:chExt cx="7567613" cy="16585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88CA3-1BCD-384D-9DF8-828E552CE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95" r="195"/>
            <a:stretch/>
          </p:blipFill>
          <p:spPr>
            <a:xfrm>
              <a:off x="457200" y="1469094"/>
              <a:ext cx="7567613" cy="165852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69650BA-FC88-734E-822E-3E3549E61004}"/>
                </a:ext>
              </a:extLst>
            </p:cNvPr>
            <p:cNvSpPr/>
            <p:nvPr/>
          </p:nvSpPr>
          <p:spPr>
            <a:xfrm>
              <a:off x="457200" y="1469098"/>
              <a:ext cx="7567613" cy="1652039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275B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6148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6;p65">
            <a:extLst>
              <a:ext uri="{FF2B5EF4-FFF2-40B4-BE49-F238E27FC236}">
                <a16:creationId xmlns:a16="http://schemas.microsoft.com/office/drawing/2014/main" id="{10DA3C15-F228-374A-8436-DCA89CCE5BE6}"/>
              </a:ext>
            </a:extLst>
          </p:cNvPr>
          <p:cNvSpPr txBox="1">
            <a:spLocks/>
          </p:cNvSpPr>
          <p:nvPr/>
        </p:nvSpPr>
        <p:spPr>
          <a:xfrm>
            <a:off x="381750" y="294623"/>
            <a:ext cx="83805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75000"/>
              </a:lnSpc>
              <a:buSzPts val="600"/>
            </a:pPr>
            <a:r>
              <a:rPr lang="en-US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ADOA VISION PREMIUMS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CBB39-AEF0-714F-BA02-88D9022FC600}"/>
              </a:ext>
            </a:extLst>
          </p:cNvPr>
          <p:cNvSpPr txBox="1"/>
          <p:nvPr/>
        </p:nvSpPr>
        <p:spPr>
          <a:xfrm>
            <a:off x="678052" y="3543239"/>
            <a:ext cx="4900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dirty="0">
                <a:solidFill>
                  <a:srgbClr val="0027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ASRS health benefits are also available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DF7947-B991-A443-AAC5-DD2802E7D844}"/>
              </a:ext>
            </a:extLst>
          </p:cNvPr>
          <p:cNvGrpSpPr/>
          <p:nvPr/>
        </p:nvGrpSpPr>
        <p:grpSpPr>
          <a:xfrm>
            <a:off x="792277" y="1200150"/>
            <a:ext cx="7559445" cy="1908081"/>
            <a:chOff x="457200" y="1200150"/>
            <a:chExt cx="7559445" cy="19080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C3C4FE-F940-7F49-B3CA-0225DF1FA2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6" r="326"/>
            <a:stretch/>
          </p:blipFill>
          <p:spPr>
            <a:xfrm>
              <a:off x="465368" y="1200151"/>
              <a:ext cx="7551277" cy="190808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F6AF0B-65B5-9E47-832D-F9A80077BA8F}"/>
                </a:ext>
              </a:extLst>
            </p:cNvPr>
            <p:cNvSpPr/>
            <p:nvPr/>
          </p:nvSpPr>
          <p:spPr>
            <a:xfrm>
              <a:off x="457200" y="1200150"/>
              <a:ext cx="7559445" cy="1899422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275B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2357657"/>
      </p:ext>
    </p:extLst>
  </p:cSld>
  <p:clrMapOvr>
    <a:masterClrMapping/>
  </p:clrMapOvr>
</p:sld>
</file>

<file path=ppt/theme/theme1.xml><?xml version="1.0" encoding="utf-8"?>
<a:theme xmlns:a="http://schemas.openxmlformats.org/drawingml/2006/main" name="UA_colors">
  <a:themeElements>
    <a:clrScheme name="Custom 1">
      <a:dk1>
        <a:srgbClr val="000746"/>
      </a:dk1>
      <a:lt1>
        <a:srgbClr val="FEFFFF"/>
      </a:lt1>
      <a:dk2>
        <a:srgbClr val="44546A"/>
      </a:dk2>
      <a:lt2>
        <a:srgbClr val="E7E6E6"/>
      </a:lt2>
      <a:accent1>
        <a:srgbClr val="3B6891"/>
      </a:accent1>
      <a:accent2>
        <a:srgbClr val="000746"/>
      </a:accent2>
      <a:accent3>
        <a:srgbClr val="A2202A"/>
      </a:accent3>
      <a:accent4>
        <a:srgbClr val="770E2F"/>
      </a:accent4>
      <a:accent5>
        <a:srgbClr val="0B305D"/>
      </a:accent5>
      <a:accent6>
        <a:srgbClr val="000746"/>
      </a:accent6>
      <a:hlink>
        <a:srgbClr val="000746"/>
      </a:hlink>
      <a:folHlink>
        <a:srgbClr val="45C6F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2676</TotalTime>
  <Words>1215</Words>
  <Application>Microsoft Office PowerPoint</Application>
  <PresentationFormat>On-screen Show (16:9)</PresentationFormat>
  <Paragraphs>166</Paragraphs>
  <Slides>28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Helvetica</vt:lpstr>
      <vt:lpstr>UA_colors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ASRS Presentation</dc:title>
  <dc:subject/>
  <dc:creator>Grogan, Catherine A - (cgrogan)</dc:creator>
  <cp:keywords/>
  <dc:description/>
  <cp:lastModifiedBy>Grogan, Catherine A - (cgrogan)</cp:lastModifiedBy>
  <cp:revision>261</cp:revision>
  <dcterms:modified xsi:type="dcterms:W3CDTF">2022-02-14T22:40:54Z</dcterms:modified>
  <cp:category/>
</cp:coreProperties>
</file>