
<file path=[Content_Types].xml><?xml version="1.0" encoding="utf-8"?>
<Types xmlns="http://schemas.openxmlformats.org/package/2006/content-types">
  <Default Extension="bin" ContentType="application/vnd.openxmlformats-officedocument.oleObject"/>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6" r:id="rId2"/>
  </p:sldIdLst>
  <p:sldSz cx="51206400" cy="36576000"/>
  <p:notesSz cx="9239250" cy="6089650"/>
  <p:kinsoku lang="ja-JP" invalStChars="、。，．・：；？！゛゜ヽヾゝゞ々ー’”）〕］｝〉》」』】°‰′″℃￠％ぁぃぅぇぉっゃゅょゎァィゥェォッャュョヮヵヶ!%),.:;?]}｡｣､･ｧｨｩｪｫｬｭｮｯｰﾞﾟ" invalEndChars="‘“（〔［｛〈《「『【￥＄$([\{｢￡"/>
  <p:defaultTextStyle>
    <a:defPPr>
      <a:defRPr lang="en-US"/>
    </a:defPPr>
    <a:lvl1pPr algn="just" rtl="0" eaLnBrk="0" fontAlgn="base" hangingPunct="0">
      <a:spcBef>
        <a:spcPct val="50000"/>
      </a:spcBef>
      <a:spcAft>
        <a:spcPct val="0"/>
      </a:spcAft>
      <a:defRPr sz="2800" kern="1200">
        <a:solidFill>
          <a:schemeClr val="tx1"/>
        </a:solidFill>
        <a:latin typeface="Helvetica" panose="020B0604020202020204" pitchFamily="34" charset="0"/>
        <a:ea typeface="+mn-ea"/>
        <a:cs typeface="+mn-cs"/>
      </a:defRPr>
    </a:lvl1pPr>
    <a:lvl2pPr marL="457200" algn="just" rtl="0" eaLnBrk="0" fontAlgn="base" hangingPunct="0">
      <a:spcBef>
        <a:spcPct val="50000"/>
      </a:spcBef>
      <a:spcAft>
        <a:spcPct val="0"/>
      </a:spcAft>
      <a:defRPr sz="2800" kern="1200">
        <a:solidFill>
          <a:schemeClr val="tx1"/>
        </a:solidFill>
        <a:latin typeface="Helvetica" panose="020B0604020202020204" pitchFamily="34" charset="0"/>
        <a:ea typeface="+mn-ea"/>
        <a:cs typeface="+mn-cs"/>
      </a:defRPr>
    </a:lvl2pPr>
    <a:lvl3pPr marL="914400" algn="just" rtl="0" eaLnBrk="0" fontAlgn="base" hangingPunct="0">
      <a:spcBef>
        <a:spcPct val="50000"/>
      </a:spcBef>
      <a:spcAft>
        <a:spcPct val="0"/>
      </a:spcAft>
      <a:defRPr sz="2800" kern="1200">
        <a:solidFill>
          <a:schemeClr val="tx1"/>
        </a:solidFill>
        <a:latin typeface="Helvetica" panose="020B0604020202020204" pitchFamily="34" charset="0"/>
        <a:ea typeface="+mn-ea"/>
        <a:cs typeface="+mn-cs"/>
      </a:defRPr>
    </a:lvl3pPr>
    <a:lvl4pPr marL="1371600" algn="just" rtl="0" eaLnBrk="0" fontAlgn="base" hangingPunct="0">
      <a:spcBef>
        <a:spcPct val="50000"/>
      </a:spcBef>
      <a:spcAft>
        <a:spcPct val="0"/>
      </a:spcAft>
      <a:defRPr sz="2800" kern="1200">
        <a:solidFill>
          <a:schemeClr val="tx1"/>
        </a:solidFill>
        <a:latin typeface="Helvetica" panose="020B0604020202020204" pitchFamily="34" charset="0"/>
        <a:ea typeface="+mn-ea"/>
        <a:cs typeface="+mn-cs"/>
      </a:defRPr>
    </a:lvl4pPr>
    <a:lvl5pPr marL="1828800" algn="just" rtl="0" eaLnBrk="0" fontAlgn="base" hangingPunct="0">
      <a:spcBef>
        <a:spcPct val="50000"/>
      </a:spcBef>
      <a:spcAft>
        <a:spcPct val="0"/>
      </a:spcAft>
      <a:defRPr sz="2800" kern="1200">
        <a:solidFill>
          <a:schemeClr val="tx1"/>
        </a:solidFill>
        <a:latin typeface="Helvetica" panose="020B0604020202020204" pitchFamily="34" charset="0"/>
        <a:ea typeface="+mn-ea"/>
        <a:cs typeface="+mn-cs"/>
      </a:defRPr>
    </a:lvl5pPr>
    <a:lvl6pPr marL="2286000" algn="l" defTabSz="914400" rtl="0" eaLnBrk="1" latinLnBrk="0" hangingPunct="1">
      <a:defRPr sz="2800" kern="1200">
        <a:solidFill>
          <a:schemeClr val="tx1"/>
        </a:solidFill>
        <a:latin typeface="Helvetica" panose="020B0604020202020204" pitchFamily="34" charset="0"/>
        <a:ea typeface="+mn-ea"/>
        <a:cs typeface="+mn-cs"/>
      </a:defRPr>
    </a:lvl6pPr>
    <a:lvl7pPr marL="2743200" algn="l" defTabSz="914400" rtl="0" eaLnBrk="1" latinLnBrk="0" hangingPunct="1">
      <a:defRPr sz="2800" kern="1200">
        <a:solidFill>
          <a:schemeClr val="tx1"/>
        </a:solidFill>
        <a:latin typeface="Helvetica" panose="020B0604020202020204" pitchFamily="34" charset="0"/>
        <a:ea typeface="+mn-ea"/>
        <a:cs typeface="+mn-cs"/>
      </a:defRPr>
    </a:lvl7pPr>
    <a:lvl8pPr marL="3200400" algn="l" defTabSz="914400" rtl="0" eaLnBrk="1" latinLnBrk="0" hangingPunct="1">
      <a:defRPr sz="2800" kern="1200">
        <a:solidFill>
          <a:schemeClr val="tx1"/>
        </a:solidFill>
        <a:latin typeface="Helvetica" panose="020B0604020202020204" pitchFamily="34" charset="0"/>
        <a:ea typeface="+mn-ea"/>
        <a:cs typeface="+mn-cs"/>
      </a:defRPr>
    </a:lvl8pPr>
    <a:lvl9pPr marL="3657600" algn="l" defTabSz="914400" rtl="0" eaLnBrk="1" latinLnBrk="0" hangingPunct="1">
      <a:defRPr sz="2800" kern="1200">
        <a:solidFill>
          <a:schemeClr val="tx1"/>
        </a:solidFill>
        <a:latin typeface="Helvetica" panose="020B0604020202020204" pitchFamily="34" charset="0"/>
        <a:ea typeface="+mn-ea"/>
        <a:cs typeface="+mn-cs"/>
      </a:defRPr>
    </a:lvl9pPr>
  </p:defaultTextStyle>
  <p:extLst>
    <p:ext uri="{EFAFB233-063F-42B5-8137-9DF3F51BA10A}">
      <p15:sldGuideLst xmlns:p15="http://schemas.microsoft.com/office/powerpoint/2012/main">
        <p15:guide id="1" orient="horz" pos="11520">
          <p15:clr>
            <a:srgbClr val="A4A3A4"/>
          </p15:clr>
        </p15:guide>
        <p15:guide id="2" pos="1612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1500FE"/>
    <a:srgbClr val="FFFFFF"/>
    <a:srgbClr val="FAFD00"/>
    <a:srgbClr val="1F0AFE"/>
    <a:srgbClr val="0B046A"/>
    <a:srgbClr val="30059B"/>
    <a:srgbClr val="1C1C1C"/>
    <a:srgbClr val="29292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4" d="100"/>
          <a:sy n="14" d="100"/>
        </p:scale>
        <p:origin x="1176" y="12"/>
      </p:cViewPr>
      <p:guideLst>
        <p:guide orient="horz" pos="11520"/>
        <p:guide pos="16128"/>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wmf"/><Relationship Id="rId1" Type="http://schemas.openxmlformats.org/officeDocument/2006/relationships/image" Target="../media/image1.wmf"/><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1230313" y="2892425"/>
            <a:ext cx="6778625" cy="274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85616" tIns="42522" rIns="85616" bIns="42522"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1" name="Rectangle 3"/>
          <p:cNvSpPr>
            <a:spLocks noChangeArrowheads="1" noTextEdit="1"/>
          </p:cNvSpPr>
          <p:nvPr>
            <p:ph type="sldImg" idx="2"/>
          </p:nvPr>
        </p:nvSpPr>
        <p:spPr bwMode="auto">
          <a:xfrm>
            <a:off x="2816225" y="312738"/>
            <a:ext cx="3605213" cy="2574925"/>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Tree>
  </p:cSld>
  <p:clrMap bg1="lt1" tx1="dk1" bg2="lt2" tx2="dk2" accent1="accent1" accent2="accent2" accent3="accent3" accent4="accent4" accent5="accent5" accent6="accent6" hlink="hlink" folHlink="folHlink"/>
  <p:notesStyle>
    <a:lvl1pPr algn="l" defTabSz="4675188" rtl="0" eaLnBrk="0" fontAlgn="base" hangingPunct="0">
      <a:spcBef>
        <a:spcPct val="30000"/>
      </a:spcBef>
      <a:spcAft>
        <a:spcPct val="0"/>
      </a:spcAft>
      <a:defRPr sz="6000" kern="1200">
        <a:solidFill>
          <a:schemeClr val="tx1"/>
        </a:solidFill>
        <a:latin typeface="Times New Roman" panose="02020603050405020304" pitchFamily="18" charset="0"/>
        <a:ea typeface="+mn-ea"/>
        <a:cs typeface="+mn-cs"/>
      </a:defRPr>
    </a:lvl1pPr>
    <a:lvl2pPr marL="2339975" algn="l" defTabSz="4675188" rtl="0" eaLnBrk="0" fontAlgn="base" hangingPunct="0">
      <a:spcBef>
        <a:spcPct val="30000"/>
      </a:spcBef>
      <a:spcAft>
        <a:spcPct val="0"/>
      </a:spcAft>
      <a:defRPr sz="6000" kern="1200">
        <a:solidFill>
          <a:schemeClr val="tx1"/>
        </a:solidFill>
        <a:latin typeface="Times New Roman" panose="02020603050405020304" pitchFamily="18" charset="0"/>
        <a:ea typeface="+mn-ea"/>
        <a:cs typeface="+mn-cs"/>
      </a:defRPr>
    </a:lvl2pPr>
    <a:lvl3pPr marL="4675188" algn="l" defTabSz="4675188" rtl="0" eaLnBrk="0" fontAlgn="base" hangingPunct="0">
      <a:spcBef>
        <a:spcPct val="30000"/>
      </a:spcBef>
      <a:spcAft>
        <a:spcPct val="0"/>
      </a:spcAft>
      <a:defRPr sz="6000" kern="1200">
        <a:solidFill>
          <a:schemeClr val="tx1"/>
        </a:solidFill>
        <a:latin typeface="Times New Roman" panose="02020603050405020304" pitchFamily="18" charset="0"/>
        <a:ea typeface="+mn-ea"/>
        <a:cs typeface="+mn-cs"/>
      </a:defRPr>
    </a:lvl3pPr>
    <a:lvl4pPr marL="7015163" algn="l" defTabSz="4675188" rtl="0" eaLnBrk="0" fontAlgn="base" hangingPunct="0">
      <a:spcBef>
        <a:spcPct val="30000"/>
      </a:spcBef>
      <a:spcAft>
        <a:spcPct val="0"/>
      </a:spcAft>
      <a:defRPr sz="6000" kern="1200">
        <a:solidFill>
          <a:schemeClr val="tx1"/>
        </a:solidFill>
        <a:latin typeface="Times New Roman" panose="02020603050405020304" pitchFamily="18" charset="0"/>
        <a:ea typeface="+mn-ea"/>
        <a:cs typeface="+mn-cs"/>
      </a:defRPr>
    </a:lvl4pPr>
    <a:lvl5pPr marL="9353550" algn="l" defTabSz="4675188" rtl="0" eaLnBrk="0" fontAlgn="base" hangingPunct="0">
      <a:spcBef>
        <a:spcPct val="30000"/>
      </a:spcBef>
      <a:spcAft>
        <a:spcPct val="0"/>
      </a:spcAft>
      <a:defRPr sz="60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body" idx="1"/>
          </p:nvPr>
        </p:nvSpPr>
        <p:spPr>
          <a:ln/>
        </p:spPr>
        <p:txBody>
          <a:bodyPr/>
          <a:lstStyle/>
          <a:p>
            <a:pPr defTabSz="4687888"/>
            <a:endParaRPr lang="en-US" altLang="en-US"/>
          </a:p>
        </p:txBody>
      </p:sp>
      <p:sp>
        <p:nvSpPr>
          <p:cNvPr id="5123" name="Rectangle 3"/>
          <p:cNvSpPr>
            <a:spLocks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400800" y="5986463"/>
            <a:ext cx="38404800" cy="12733337"/>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6400800" y="19210338"/>
            <a:ext cx="38404800" cy="88312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Tree>
    <p:extLst>
      <p:ext uri="{BB962C8B-B14F-4D97-AF65-F5344CB8AC3E}">
        <p14:creationId xmlns:p14="http://schemas.microsoft.com/office/powerpoint/2010/main" val="402732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585516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5513" y="3251200"/>
            <a:ext cx="10880725" cy="29260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0163" y="3251200"/>
            <a:ext cx="32492950" cy="2926080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9228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57036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94088" y="9118600"/>
            <a:ext cx="44165837" cy="15214600"/>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3494088" y="24477663"/>
            <a:ext cx="44165837" cy="800100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Edit Master text styles</a:t>
            </a:r>
          </a:p>
        </p:txBody>
      </p:sp>
    </p:spTree>
    <p:extLst>
      <p:ext uri="{BB962C8B-B14F-4D97-AF65-F5344CB8AC3E}">
        <p14:creationId xmlns:p14="http://schemas.microsoft.com/office/powerpoint/2010/main" val="569586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0163" y="10566400"/>
            <a:ext cx="21686837" cy="21945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0566400"/>
            <a:ext cx="21686838" cy="219456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888239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527425" y="1947863"/>
            <a:ext cx="44165838" cy="7069137"/>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3527425" y="8966200"/>
            <a:ext cx="21663025" cy="4394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527425" y="13360400"/>
            <a:ext cx="21663025" cy="196516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5923875" y="8966200"/>
            <a:ext cx="21769388" cy="439420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25923875" y="13360400"/>
            <a:ext cx="21769388" cy="1965166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3056589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758143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131914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425" y="2438400"/>
            <a:ext cx="16514763" cy="85344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21769388" y="5265738"/>
            <a:ext cx="25923875" cy="259937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527425" y="10972800"/>
            <a:ext cx="16514763" cy="203279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167301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527425" y="2438400"/>
            <a:ext cx="16514763" cy="85344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21769388" y="5265738"/>
            <a:ext cx="25923875" cy="259937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3527425" y="10972800"/>
            <a:ext cx="16514763" cy="2032793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Tree>
    <p:extLst>
      <p:ext uri="{BB962C8B-B14F-4D97-AF65-F5344CB8AC3E}">
        <p14:creationId xmlns:p14="http://schemas.microsoft.com/office/powerpoint/2010/main" val="26485346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840163" y="3251200"/>
            <a:ext cx="43526075" cy="609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1325" tIns="220662" rIns="441325" bIns="220662"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3840163" y="10566400"/>
            <a:ext cx="43526075" cy="21945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441325" tIns="220662" rIns="441325" bIns="220662" numCol="1" anchor="t" anchorCtr="0" compatLnSpc="1">
            <a:prstTxWarp prst="textNoShape">
              <a:avLst/>
            </a:prstTxWarp>
          </a:bodyPr>
          <a:lstStyle/>
          <a:p>
            <a:pPr lvl="0"/>
            <a:r>
              <a:rPr lang="en-US" altLang="en-US" smtClean="0"/>
              <a:t>Click to edit Master text styles		the next one		</a:t>
            </a:r>
          </a:p>
          <a:p>
            <a:pPr lvl="0"/>
            <a:r>
              <a:rPr lang="en-US" altLang="en-US" smtClean="0"/>
              <a:t>		m		m		m		m									</a:t>
            </a:r>
          </a:p>
          <a:p>
            <a:pPr lvl="0"/>
            <a:r>
              <a:rPr lang="en-US" altLang="en-US" smtClean="0"/>
              <a:t>									</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438" rtl="0" eaLnBrk="0" fontAlgn="base" hangingPunct="0">
        <a:spcBef>
          <a:spcPct val="0"/>
        </a:spcBef>
        <a:spcAft>
          <a:spcPct val="0"/>
        </a:spcAft>
        <a:defRPr sz="21100" kern="1200">
          <a:solidFill>
            <a:schemeClr val="tx2"/>
          </a:solidFill>
          <a:latin typeface="+mj-lt"/>
          <a:ea typeface="+mj-ea"/>
          <a:cs typeface="+mj-cs"/>
        </a:defRPr>
      </a:lvl1pPr>
      <a:lvl2pPr algn="ctr" defTabSz="4389438" rtl="0" eaLnBrk="0" fontAlgn="base" hangingPunct="0">
        <a:spcBef>
          <a:spcPct val="0"/>
        </a:spcBef>
        <a:spcAft>
          <a:spcPct val="0"/>
        </a:spcAft>
        <a:defRPr sz="21100">
          <a:solidFill>
            <a:schemeClr val="tx2"/>
          </a:solidFill>
          <a:latin typeface="Times New Roman" panose="02020603050405020304" pitchFamily="18" charset="0"/>
        </a:defRPr>
      </a:lvl2pPr>
      <a:lvl3pPr algn="ctr" defTabSz="4389438" rtl="0" eaLnBrk="0" fontAlgn="base" hangingPunct="0">
        <a:spcBef>
          <a:spcPct val="0"/>
        </a:spcBef>
        <a:spcAft>
          <a:spcPct val="0"/>
        </a:spcAft>
        <a:defRPr sz="21100">
          <a:solidFill>
            <a:schemeClr val="tx2"/>
          </a:solidFill>
          <a:latin typeface="Times New Roman" panose="02020603050405020304" pitchFamily="18" charset="0"/>
        </a:defRPr>
      </a:lvl3pPr>
      <a:lvl4pPr algn="ctr" defTabSz="4389438" rtl="0" eaLnBrk="0" fontAlgn="base" hangingPunct="0">
        <a:spcBef>
          <a:spcPct val="0"/>
        </a:spcBef>
        <a:spcAft>
          <a:spcPct val="0"/>
        </a:spcAft>
        <a:defRPr sz="21100">
          <a:solidFill>
            <a:schemeClr val="tx2"/>
          </a:solidFill>
          <a:latin typeface="Times New Roman" panose="02020603050405020304" pitchFamily="18" charset="0"/>
        </a:defRPr>
      </a:lvl4pPr>
      <a:lvl5pPr algn="ctr" defTabSz="4389438" rtl="0" eaLnBrk="0" fontAlgn="base" hangingPunct="0">
        <a:spcBef>
          <a:spcPct val="0"/>
        </a:spcBef>
        <a:spcAft>
          <a:spcPct val="0"/>
        </a:spcAft>
        <a:defRPr sz="21100">
          <a:solidFill>
            <a:schemeClr val="tx2"/>
          </a:solidFill>
          <a:latin typeface="Times New Roman" panose="02020603050405020304" pitchFamily="18" charset="0"/>
        </a:defRPr>
      </a:lvl5pPr>
      <a:lvl6pPr marL="457200" algn="ctr" defTabSz="4389438" rtl="0" eaLnBrk="0" fontAlgn="base" hangingPunct="0">
        <a:spcBef>
          <a:spcPct val="0"/>
        </a:spcBef>
        <a:spcAft>
          <a:spcPct val="0"/>
        </a:spcAft>
        <a:defRPr sz="21100">
          <a:solidFill>
            <a:schemeClr val="tx2"/>
          </a:solidFill>
          <a:latin typeface="Times New Roman" panose="02020603050405020304" pitchFamily="18" charset="0"/>
        </a:defRPr>
      </a:lvl6pPr>
      <a:lvl7pPr marL="914400" algn="ctr" defTabSz="4389438" rtl="0" eaLnBrk="0" fontAlgn="base" hangingPunct="0">
        <a:spcBef>
          <a:spcPct val="0"/>
        </a:spcBef>
        <a:spcAft>
          <a:spcPct val="0"/>
        </a:spcAft>
        <a:defRPr sz="21100">
          <a:solidFill>
            <a:schemeClr val="tx2"/>
          </a:solidFill>
          <a:latin typeface="Times New Roman" panose="02020603050405020304" pitchFamily="18" charset="0"/>
        </a:defRPr>
      </a:lvl7pPr>
      <a:lvl8pPr marL="1371600" algn="ctr" defTabSz="4389438" rtl="0" eaLnBrk="0" fontAlgn="base" hangingPunct="0">
        <a:spcBef>
          <a:spcPct val="0"/>
        </a:spcBef>
        <a:spcAft>
          <a:spcPct val="0"/>
        </a:spcAft>
        <a:defRPr sz="21100">
          <a:solidFill>
            <a:schemeClr val="tx2"/>
          </a:solidFill>
          <a:latin typeface="Times New Roman" panose="02020603050405020304" pitchFamily="18" charset="0"/>
        </a:defRPr>
      </a:lvl8pPr>
      <a:lvl9pPr marL="1828800" algn="ctr" defTabSz="4389438" rtl="0" eaLnBrk="0" fontAlgn="base" hangingPunct="0">
        <a:spcBef>
          <a:spcPct val="0"/>
        </a:spcBef>
        <a:spcAft>
          <a:spcPct val="0"/>
        </a:spcAft>
        <a:defRPr sz="21100">
          <a:solidFill>
            <a:schemeClr val="tx2"/>
          </a:solidFill>
          <a:latin typeface="Times New Roman" panose="02020603050405020304" pitchFamily="18" charset="0"/>
        </a:defRPr>
      </a:lvl9pPr>
    </p:titleStyle>
    <p:bodyStyle>
      <a:lvl1pPr marL="1646238" indent="-1646238" algn="l" defTabSz="4389438" rtl="0" eaLnBrk="0" fontAlgn="base" hangingPunct="0">
        <a:spcBef>
          <a:spcPct val="20000"/>
        </a:spcBef>
        <a:spcAft>
          <a:spcPct val="0"/>
        </a:spcAft>
        <a:defRPr sz="5400" kern="1200">
          <a:solidFill>
            <a:schemeClr val="tx1"/>
          </a:solidFill>
          <a:latin typeface="+mn-lt"/>
          <a:ea typeface="+mn-ea"/>
          <a:cs typeface="+mn-cs"/>
        </a:defRPr>
      </a:lvl1pPr>
      <a:lvl2pPr marL="3565525" indent="-1371600" algn="l" defTabSz="4389438" rtl="0" eaLnBrk="0" fontAlgn="base" hangingPunct="0">
        <a:spcBef>
          <a:spcPct val="20000"/>
        </a:spcBef>
        <a:spcAft>
          <a:spcPct val="0"/>
        </a:spcAft>
        <a:buSzPct val="100000"/>
        <a:buChar char="–"/>
        <a:defRPr sz="13400" kern="1200">
          <a:solidFill>
            <a:schemeClr val="tx1"/>
          </a:solidFill>
          <a:latin typeface="+mn-lt"/>
          <a:ea typeface="+mn-ea"/>
          <a:cs typeface="+mn-cs"/>
        </a:defRPr>
      </a:lvl2pPr>
      <a:lvl3pPr marL="5486400" indent="-1096963" algn="l" defTabSz="4389438" rtl="0" eaLnBrk="0" fontAlgn="base" hangingPunct="0">
        <a:spcBef>
          <a:spcPct val="20000"/>
        </a:spcBef>
        <a:spcAft>
          <a:spcPct val="0"/>
        </a:spcAft>
        <a:buSzPct val="100000"/>
        <a:buChar char="•"/>
        <a:defRPr sz="11500" kern="1200">
          <a:solidFill>
            <a:schemeClr val="tx1"/>
          </a:solidFill>
          <a:latin typeface="+mn-lt"/>
          <a:ea typeface="+mn-ea"/>
          <a:cs typeface="+mn-cs"/>
        </a:defRPr>
      </a:lvl3pPr>
      <a:lvl4pPr marL="7680325" indent="-1096963" algn="l" defTabSz="4389438" rtl="0" eaLnBrk="0" fontAlgn="base" hangingPunct="0">
        <a:spcBef>
          <a:spcPct val="20000"/>
        </a:spcBef>
        <a:spcAft>
          <a:spcPct val="0"/>
        </a:spcAft>
        <a:buSzPct val="100000"/>
        <a:buChar char="–"/>
        <a:defRPr sz="9600" kern="1200">
          <a:solidFill>
            <a:schemeClr val="tx1"/>
          </a:solidFill>
          <a:latin typeface="+mn-lt"/>
          <a:ea typeface="+mn-ea"/>
          <a:cs typeface="+mn-cs"/>
        </a:defRPr>
      </a:lvl4pPr>
      <a:lvl5pPr marL="9875838" indent="-1096963" algn="l" defTabSz="4389438" rtl="0" eaLnBrk="0" fontAlgn="base" hangingPunct="0">
        <a:spcBef>
          <a:spcPct val="20000"/>
        </a:spcBef>
        <a:spcAft>
          <a:spcPct val="0"/>
        </a:spcAft>
        <a:buSzPct val="100000"/>
        <a:buChar char="•"/>
        <a:defRPr sz="9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oleObject" Target="../embeddings/oleObject3.bin"/><Relationship Id="rId13" Type="http://schemas.openxmlformats.org/officeDocument/2006/relationships/image" Target="../media/image5.emf"/><Relationship Id="rId3" Type="http://schemas.openxmlformats.org/officeDocument/2006/relationships/notesSlide" Target="../notesSlides/notesSlide1.xml"/><Relationship Id="rId7" Type="http://schemas.openxmlformats.org/officeDocument/2006/relationships/image" Target="../media/image2.wmf"/><Relationship Id="rId12"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11" Type="http://schemas.openxmlformats.org/officeDocument/2006/relationships/image" Target="../media/image4.emf"/><Relationship Id="rId5" Type="http://schemas.openxmlformats.org/officeDocument/2006/relationships/image" Target="../media/image1.wmf"/><Relationship Id="rId15" Type="http://schemas.openxmlformats.org/officeDocument/2006/relationships/image" Target="../media/image6.emf"/><Relationship Id="rId10" Type="http://schemas.openxmlformats.org/officeDocument/2006/relationships/oleObject" Target="../embeddings/oleObject4.bin"/><Relationship Id="rId4" Type="http://schemas.openxmlformats.org/officeDocument/2006/relationships/oleObject" Target="../embeddings/oleObject1.bin"/><Relationship Id="rId9" Type="http://schemas.openxmlformats.org/officeDocument/2006/relationships/image" Target="../media/image3.emf"/><Relationship Id="rId14" Type="http://schemas.openxmlformats.org/officeDocument/2006/relationships/oleObject" Target="../embeddings/oleObject6.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188" name="Object 92"/>
          <p:cNvGraphicFramePr>
            <a:graphicFrameLocks noChangeAspect="1"/>
          </p:cNvGraphicFramePr>
          <p:nvPr/>
        </p:nvGraphicFramePr>
        <p:xfrm>
          <a:off x="27081163" y="19642138"/>
          <a:ext cx="9723437" cy="7024687"/>
        </p:xfrm>
        <a:graphic>
          <a:graphicData uri="http://schemas.openxmlformats.org/presentationml/2006/ole">
            <mc:AlternateContent xmlns:mc="http://schemas.openxmlformats.org/markup-compatibility/2006">
              <mc:Choice xmlns:v="urn:schemas-microsoft-com:vml" Requires="v">
                <p:oleObj spid="_x0000_s4478" name="SPW 5.0 Graph" r:id="rId4" imgW="8724960" imgH="6302880" progId="SigmaPlotGraphicObject.3">
                  <p:embed/>
                </p:oleObj>
              </mc:Choice>
              <mc:Fallback>
                <p:oleObj name="SPW 5.0 Graph" r:id="rId4" imgW="8724960" imgH="6302880" progId="SigmaPlotGraphicObject.3">
                  <p:embed/>
                  <p:pic>
                    <p:nvPicPr>
                      <p:cNvPr id="0" name="Object 9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081163" y="19642138"/>
                        <a:ext cx="9723437" cy="7024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187" name="Object 91"/>
          <p:cNvGraphicFramePr>
            <a:graphicFrameLocks noChangeAspect="1"/>
          </p:cNvGraphicFramePr>
          <p:nvPr/>
        </p:nvGraphicFramePr>
        <p:xfrm>
          <a:off x="26441400" y="19507200"/>
          <a:ext cx="9779000" cy="6986588"/>
        </p:xfrm>
        <a:graphic>
          <a:graphicData uri="http://schemas.openxmlformats.org/presentationml/2006/ole">
            <mc:AlternateContent xmlns:mc="http://schemas.openxmlformats.org/markup-compatibility/2006">
              <mc:Choice xmlns:v="urn:schemas-microsoft-com:vml" Requires="v">
                <p:oleObj spid="_x0000_s4479" name="SPW 5.0 Graph" r:id="rId6" imgW="8799120" imgH="6287400" progId="SigmaPlotGraphicObject.3">
                  <p:embed/>
                </p:oleObj>
              </mc:Choice>
              <mc:Fallback>
                <p:oleObj name="SPW 5.0 Graph" r:id="rId6" imgW="8799120" imgH="6287400" progId="SigmaPlotGraphicObject.3">
                  <p:embed/>
                  <p:pic>
                    <p:nvPicPr>
                      <p:cNvPr id="0" name="Object 9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6441400" y="19507200"/>
                        <a:ext cx="9779000" cy="6986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4098" name="Rectangle 2"/>
          <p:cNvSpPr>
            <a:spLocks noChangeArrowheads="1"/>
          </p:cNvSpPr>
          <p:nvPr/>
        </p:nvSpPr>
        <p:spPr bwMode="auto">
          <a:xfrm>
            <a:off x="13487400" y="9601200"/>
            <a:ext cx="10972800" cy="520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200" b="1">
                <a:solidFill>
                  <a:srgbClr val="0B046A"/>
                </a:solidFill>
                <a:cs typeface="Arial" panose="020B0604020202020204" pitchFamily="34" charset="0"/>
              </a:rPr>
              <a:t>Suppression Task.</a:t>
            </a:r>
            <a:r>
              <a:rPr lang="en-US" altLang="en-US" sz="3200">
                <a:solidFill>
                  <a:srgbClr val="1500FE"/>
                </a:solidFill>
                <a:cs typeface="Arial" panose="020B0604020202020204" pitchFamily="34" charset="0"/>
              </a:rPr>
              <a:t>  </a:t>
            </a:r>
            <a:r>
              <a:rPr lang="en-US" altLang="en-US" sz="3200">
                <a:cs typeface="Arial" panose="020B0604020202020204" pitchFamily="34" charset="0"/>
              </a:rPr>
              <a:t>We used a task modeled on Gernsbacher et. al. (1991)</a:t>
            </a:r>
            <a:r>
              <a:rPr lang="en-US" altLang="en-US" sz="3200">
                <a:cs typeface="Times New Roman" panose="02020603050405020304" pitchFamily="18" charset="0"/>
              </a:rPr>
              <a:t> </a:t>
            </a:r>
          </a:p>
          <a:p>
            <a:r>
              <a:rPr lang="en-US" altLang="en-US" sz="3200">
                <a:cs typeface="Arial" panose="020B0604020202020204" pitchFamily="34" charset="0"/>
              </a:rPr>
              <a:t>Lewis and colleagues </a:t>
            </a:r>
            <a:r>
              <a:rPr lang="en-US" altLang="en-US" sz="3200" baseline="30000">
                <a:cs typeface="Arial" panose="020B0604020202020204" pitchFamily="34" charset="0"/>
              </a:rPr>
              <a:t>3,4</a:t>
            </a:r>
            <a:r>
              <a:rPr lang="en-US" altLang="en-US" sz="3200">
                <a:cs typeface="Arial" panose="020B0604020202020204" pitchFamily="34" charset="0"/>
              </a:rPr>
              <a:t> measured the monocular visual field extent of 3-, 4-, and 6-month-old infants using 6-Hz flickering or non-flickering lights. The results showed larger measured visual field extent for flickering stimuli than for non-flickering stimuli in 3- and 6-month-old infants in the temporal visual field, but not in the nasal visual field. No effect of flicker was reported for 4-month-old infants in either the temporal or nasal visual field.</a:t>
            </a:r>
            <a:r>
              <a:rPr lang="en-US" altLang="en-US" sz="3200"/>
              <a:t> </a:t>
            </a:r>
          </a:p>
        </p:txBody>
      </p:sp>
      <p:sp>
        <p:nvSpPr>
          <p:cNvPr id="4099" name="Rectangle 3"/>
          <p:cNvSpPr>
            <a:spLocks noGrp="1" noChangeArrowheads="1"/>
          </p:cNvSpPr>
          <p:nvPr>
            <p:ph type="title"/>
          </p:nvPr>
        </p:nvSpPr>
        <p:spPr>
          <a:xfrm>
            <a:off x="5486400" y="677863"/>
            <a:ext cx="40081200" cy="3048000"/>
          </a:xfrm>
          <a:ln w="12700">
            <a:solidFill>
              <a:srgbClr val="0B046A"/>
            </a:solidFill>
            <a:miter lim="800000"/>
            <a:headEnd/>
            <a:tailEnd/>
          </a:ln>
          <a:extLst>
            <a:ext uri="{909E8E84-426E-40DD-AFC4-6F175D3DCCD1}">
              <a14:hiddenFill xmlns:a14="http://schemas.microsoft.com/office/drawing/2010/main">
                <a:solidFill>
                  <a:schemeClr val="folHlink"/>
                </a:solidFill>
              </a14:hiddenFill>
            </a:ext>
          </a:extLst>
        </p:spPr>
        <p:txBody>
          <a:bodyPr/>
          <a:lstStyle/>
          <a:p>
            <a:r>
              <a:rPr lang="en-US" altLang="en-US" sz="600">
                <a:solidFill>
                  <a:schemeClr val="tx1"/>
                </a:solidFill>
                <a:latin typeface="Helvetica" panose="020B0604020202020204" pitchFamily="34" charset="0"/>
              </a:rPr>
              <a:t/>
            </a:r>
            <a:br>
              <a:rPr lang="en-US" altLang="en-US" sz="600">
                <a:solidFill>
                  <a:schemeClr val="tx1"/>
                </a:solidFill>
                <a:latin typeface="Helvetica" panose="020B0604020202020204" pitchFamily="34" charset="0"/>
              </a:rPr>
            </a:br>
            <a:r>
              <a:rPr lang="en-US" altLang="en-US" sz="8800" b="1">
                <a:latin typeface="Helvetica" panose="020B0604020202020204" pitchFamily="34" charset="0"/>
              </a:rPr>
              <a:t>The Role of Suppression in</a:t>
            </a:r>
            <a:endParaRPr lang="en-US" altLang="en-US" sz="9000" b="1">
              <a:latin typeface="Helvetica" panose="020B0604020202020204" pitchFamily="34" charset="0"/>
            </a:endParaRPr>
          </a:p>
        </p:txBody>
      </p:sp>
      <p:sp>
        <p:nvSpPr>
          <p:cNvPr id="4100" name="Rectangle 4"/>
          <p:cNvSpPr>
            <a:spLocks noChangeArrowheads="1"/>
          </p:cNvSpPr>
          <p:nvPr/>
        </p:nvSpPr>
        <p:spPr bwMode="auto">
          <a:xfrm>
            <a:off x="10134600" y="4064000"/>
            <a:ext cx="30861000" cy="3302000"/>
          </a:xfrm>
          <a:prstGeom prst="rect">
            <a:avLst/>
          </a:prstGeom>
          <a:noFill/>
          <a:ln w="12700">
            <a:solidFill>
              <a:srgbClr val="0B046A"/>
            </a:solidFill>
            <a:miter lim="800000"/>
            <a:headEnd/>
            <a:tailEnd/>
          </a:ln>
          <a:effectLst/>
          <a:extLst>
            <a:ext uri="{909E8E84-426E-40DD-AFC4-6F175D3DCCD1}">
              <a14:hiddenFill xmlns:a14="http://schemas.microsoft.com/office/drawing/2010/main">
                <a:solidFill>
                  <a:schemeClr val="folHlink"/>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441325" tIns="220662" rIns="441325" bIns="220662" anchor="ctr"/>
          <a:lstStyle>
            <a:lvl1pPr algn="l" defTabSz="4389438">
              <a:spcBef>
                <a:spcPct val="0"/>
              </a:spcBef>
              <a:tabLst>
                <a:tab pos="13487400" algn="l"/>
              </a:tabLst>
              <a:defRPr sz="2400">
                <a:solidFill>
                  <a:schemeClr val="tx1"/>
                </a:solidFill>
                <a:latin typeface="Times New Roman" panose="02020603050405020304" pitchFamily="18" charset="0"/>
              </a:defRPr>
            </a:lvl1pPr>
            <a:lvl2pPr marL="2193925" algn="l" defTabSz="4389438">
              <a:spcBef>
                <a:spcPct val="0"/>
              </a:spcBef>
              <a:tabLst>
                <a:tab pos="13487400" algn="l"/>
              </a:tabLst>
              <a:defRPr sz="2400">
                <a:solidFill>
                  <a:schemeClr val="tx1"/>
                </a:solidFill>
                <a:latin typeface="Times New Roman" panose="02020603050405020304" pitchFamily="18" charset="0"/>
              </a:defRPr>
            </a:lvl2pPr>
            <a:lvl3pPr marL="4389438" algn="l" defTabSz="4389438">
              <a:spcBef>
                <a:spcPct val="0"/>
              </a:spcBef>
              <a:tabLst>
                <a:tab pos="13487400" algn="l"/>
              </a:tabLst>
              <a:defRPr sz="2400">
                <a:solidFill>
                  <a:schemeClr val="tx1"/>
                </a:solidFill>
                <a:latin typeface="Times New Roman" panose="02020603050405020304" pitchFamily="18" charset="0"/>
              </a:defRPr>
            </a:lvl3pPr>
            <a:lvl4pPr marL="6583363" algn="l" defTabSz="4389438">
              <a:spcBef>
                <a:spcPct val="0"/>
              </a:spcBef>
              <a:tabLst>
                <a:tab pos="13487400" algn="l"/>
              </a:tabLst>
              <a:defRPr sz="2400">
                <a:solidFill>
                  <a:schemeClr val="tx1"/>
                </a:solidFill>
                <a:latin typeface="Times New Roman" panose="02020603050405020304" pitchFamily="18" charset="0"/>
              </a:defRPr>
            </a:lvl4pPr>
            <a:lvl5pPr marL="8778875" algn="l" defTabSz="4389438">
              <a:spcBef>
                <a:spcPct val="0"/>
              </a:spcBef>
              <a:tabLst>
                <a:tab pos="13487400" algn="l"/>
              </a:tabLst>
              <a:defRPr sz="2400">
                <a:solidFill>
                  <a:schemeClr val="tx1"/>
                </a:solidFill>
                <a:latin typeface="Times New Roman" panose="02020603050405020304" pitchFamily="18" charset="0"/>
              </a:defRPr>
            </a:lvl5pPr>
            <a:lvl6pPr marL="9236075" defTabSz="4389438" eaLnBrk="0" fontAlgn="base" hangingPunct="0">
              <a:spcBef>
                <a:spcPct val="0"/>
              </a:spcBef>
              <a:spcAft>
                <a:spcPct val="0"/>
              </a:spcAft>
              <a:tabLst>
                <a:tab pos="13487400" algn="l"/>
              </a:tabLst>
              <a:defRPr sz="2400">
                <a:solidFill>
                  <a:schemeClr val="tx1"/>
                </a:solidFill>
                <a:latin typeface="Times New Roman" panose="02020603050405020304" pitchFamily="18" charset="0"/>
              </a:defRPr>
            </a:lvl6pPr>
            <a:lvl7pPr marL="9693275" defTabSz="4389438" eaLnBrk="0" fontAlgn="base" hangingPunct="0">
              <a:spcBef>
                <a:spcPct val="0"/>
              </a:spcBef>
              <a:spcAft>
                <a:spcPct val="0"/>
              </a:spcAft>
              <a:tabLst>
                <a:tab pos="13487400" algn="l"/>
              </a:tabLst>
              <a:defRPr sz="2400">
                <a:solidFill>
                  <a:schemeClr val="tx1"/>
                </a:solidFill>
                <a:latin typeface="Times New Roman" panose="02020603050405020304" pitchFamily="18" charset="0"/>
              </a:defRPr>
            </a:lvl7pPr>
            <a:lvl8pPr marL="10150475" defTabSz="4389438" eaLnBrk="0" fontAlgn="base" hangingPunct="0">
              <a:spcBef>
                <a:spcPct val="0"/>
              </a:spcBef>
              <a:spcAft>
                <a:spcPct val="0"/>
              </a:spcAft>
              <a:tabLst>
                <a:tab pos="13487400" algn="l"/>
              </a:tabLst>
              <a:defRPr sz="2400">
                <a:solidFill>
                  <a:schemeClr val="tx1"/>
                </a:solidFill>
                <a:latin typeface="Times New Roman" panose="02020603050405020304" pitchFamily="18" charset="0"/>
              </a:defRPr>
            </a:lvl8pPr>
            <a:lvl9pPr marL="10607675" defTabSz="4389438" eaLnBrk="0" fontAlgn="base" hangingPunct="0">
              <a:spcBef>
                <a:spcPct val="0"/>
              </a:spcBef>
              <a:spcAft>
                <a:spcPct val="0"/>
              </a:spcAft>
              <a:tabLst>
                <a:tab pos="13487400" algn="l"/>
              </a:tabLst>
              <a:defRPr sz="2400">
                <a:solidFill>
                  <a:schemeClr val="tx1"/>
                </a:solidFill>
                <a:latin typeface="Times New Roman" panose="02020603050405020304" pitchFamily="18" charset="0"/>
              </a:defRPr>
            </a:lvl9pPr>
          </a:lstStyle>
          <a:p>
            <a:pPr algn="ctr"/>
            <a:r>
              <a:rPr lang="en-US" altLang="en-US" sz="6600" b="1">
                <a:solidFill>
                  <a:srgbClr val="0B046A"/>
                </a:solidFill>
                <a:latin typeface="Helvetica" panose="020B0604020202020204" pitchFamily="34" charset="0"/>
              </a:rPr>
              <a:t>Jason Barker, Lea Hald &amp; Janet Nicol</a:t>
            </a:r>
            <a:r>
              <a:rPr lang="en-US" altLang="en-US" sz="8000" b="1">
                <a:solidFill>
                  <a:srgbClr val="0B046A"/>
                </a:solidFill>
                <a:latin typeface="Helvetica" panose="020B0604020202020204" pitchFamily="34" charset="0"/>
              </a:rPr>
              <a:t>   </a:t>
            </a:r>
          </a:p>
          <a:p>
            <a:pPr algn="ctr"/>
            <a:r>
              <a:rPr lang="en-US" altLang="en-US" sz="6000" b="1">
                <a:solidFill>
                  <a:srgbClr val="0B046A"/>
                </a:solidFill>
                <a:latin typeface="Helvetica" panose="020B0604020202020204" pitchFamily="34" charset="0"/>
              </a:rPr>
              <a:t>Department of Psychology  -  University of Arizona  -  Tucson, Arizona</a:t>
            </a:r>
            <a:endParaRPr lang="en-US" altLang="en-US" sz="8000" b="1" baseline="28000">
              <a:solidFill>
                <a:srgbClr val="0B046A"/>
              </a:solidFill>
              <a:latin typeface="Helvetica" panose="020B0604020202020204" pitchFamily="34" charset="0"/>
            </a:endParaRPr>
          </a:p>
        </p:txBody>
      </p:sp>
      <p:sp>
        <p:nvSpPr>
          <p:cNvPr id="4115" name="Rectangle 19"/>
          <p:cNvSpPr>
            <a:spLocks noChangeArrowheads="1"/>
          </p:cNvSpPr>
          <p:nvPr/>
        </p:nvSpPr>
        <p:spPr bwMode="auto">
          <a:xfrm>
            <a:off x="6008688" y="9482138"/>
            <a:ext cx="6259512" cy="2809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17" name="Rectangle 21"/>
          <p:cNvSpPr>
            <a:spLocks noChangeArrowheads="1"/>
          </p:cNvSpPr>
          <p:nvPr/>
        </p:nvSpPr>
        <p:spPr bwMode="auto">
          <a:xfrm>
            <a:off x="6008688" y="7789863"/>
            <a:ext cx="6259512"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20" name="Rectangle 24"/>
          <p:cNvSpPr>
            <a:spLocks noChangeArrowheads="1"/>
          </p:cNvSpPr>
          <p:nvPr/>
        </p:nvSpPr>
        <p:spPr bwMode="auto">
          <a:xfrm>
            <a:off x="13335000" y="19304000"/>
            <a:ext cx="11353800" cy="931863"/>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Methods</a:t>
            </a:r>
          </a:p>
        </p:txBody>
      </p:sp>
      <p:sp>
        <p:nvSpPr>
          <p:cNvPr id="4121" name="Rectangle 25"/>
          <p:cNvSpPr>
            <a:spLocks noChangeArrowheads="1"/>
          </p:cNvSpPr>
          <p:nvPr/>
        </p:nvSpPr>
        <p:spPr bwMode="auto">
          <a:xfrm>
            <a:off x="39014400" y="16510000"/>
            <a:ext cx="11506200" cy="917575"/>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References</a:t>
            </a:r>
          </a:p>
        </p:txBody>
      </p:sp>
      <p:sp>
        <p:nvSpPr>
          <p:cNvPr id="4123" name="Rectangle 27"/>
          <p:cNvSpPr>
            <a:spLocks noChangeArrowheads="1"/>
          </p:cNvSpPr>
          <p:nvPr/>
        </p:nvSpPr>
        <p:spPr bwMode="auto">
          <a:xfrm>
            <a:off x="26060400" y="8128000"/>
            <a:ext cx="11353800" cy="931863"/>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Results</a:t>
            </a:r>
          </a:p>
        </p:txBody>
      </p:sp>
      <p:sp>
        <p:nvSpPr>
          <p:cNvPr id="4124" name="Rectangle 28"/>
          <p:cNvSpPr>
            <a:spLocks noChangeArrowheads="1"/>
          </p:cNvSpPr>
          <p:nvPr/>
        </p:nvSpPr>
        <p:spPr bwMode="auto">
          <a:xfrm>
            <a:off x="39014400" y="31880175"/>
            <a:ext cx="11417300" cy="915988"/>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Acknowledgements</a:t>
            </a:r>
          </a:p>
        </p:txBody>
      </p:sp>
      <p:sp>
        <p:nvSpPr>
          <p:cNvPr id="4125" name="Rectangle 29"/>
          <p:cNvSpPr>
            <a:spLocks noChangeArrowheads="1"/>
          </p:cNvSpPr>
          <p:nvPr/>
        </p:nvSpPr>
        <p:spPr bwMode="auto">
          <a:xfrm>
            <a:off x="6008688" y="27432000"/>
            <a:ext cx="6259512" cy="1185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1" name="Rectangle 35"/>
          <p:cNvSpPr>
            <a:spLocks noChangeArrowheads="1"/>
          </p:cNvSpPr>
          <p:nvPr/>
        </p:nvSpPr>
        <p:spPr bwMode="auto">
          <a:xfrm>
            <a:off x="458788" y="23115588"/>
            <a:ext cx="11807825" cy="1798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endParaRPr lang="en-US" altLang="en-US"/>
          </a:p>
          <a:p>
            <a:r>
              <a:rPr lang="en-US" altLang="en-US"/>
              <a:t>	</a:t>
            </a:r>
          </a:p>
          <a:p>
            <a:pPr algn="l" latinLnBrk="1"/>
            <a:endParaRPr lang="en-US" altLang="en-US"/>
          </a:p>
        </p:txBody>
      </p:sp>
      <p:sp>
        <p:nvSpPr>
          <p:cNvPr id="4132" name="Rectangle 36"/>
          <p:cNvSpPr>
            <a:spLocks noChangeArrowheads="1"/>
          </p:cNvSpPr>
          <p:nvPr/>
        </p:nvSpPr>
        <p:spPr bwMode="auto">
          <a:xfrm>
            <a:off x="16981488" y="9990138"/>
            <a:ext cx="6259512" cy="2949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3" name="Rectangle 37"/>
          <p:cNvSpPr>
            <a:spLocks noChangeArrowheads="1"/>
          </p:cNvSpPr>
          <p:nvPr/>
        </p:nvSpPr>
        <p:spPr bwMode="auto">
          <a:xfrm>
            <a:off x="18353088" y="33189863"/>
            <a:ext cx="6259512" cy="395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35" name="Rectangle 39"/>
          <p:cNvSpPr>
            <a:spLocks noChangeArrowheads="1"/>
          </p:cNvSpPr>
          <p:nvPr/>
        </p:nvSpPr>
        <p:spPr bwMode="auto">
          <a:xfrm>
            <a:off x="13335000" y="26331863"/>
            <a:ext cx="11506200" cy="868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latinLnBrk="1">
              <a:lnSpc>
                <a:spcPct val="80000"/>
              </a:lnSpc>
              <a:buClr>
                <a:srgbClr val="1F0AFE"/>
              </a:buClr>
            </a:pPr>
            <a:r>
              <a:rPr lang="en-US" altLang="en-US" sz="3200" b="1">
                <a:solidFill>
                  <a:srgbClr val="0B046A"/>
                </a:solidFill>
                <a:cs typeface="Arial" panose="020B0604020202020204" pitchFamily="34" charset="0"/>
              </a:rPr>
              <a:t>Procedure.</a:t>
            </a:r>
            <a:r>
              <a:rPr lang="en-US" altLang="en-US" sz="3200">
                <a:solidFill>
                  <a:srgbClr val="1607BD"/>
                </a:solidFill>
                <a:cs typeface="Arial" panose="020B0604020202020204" pitchFamily="34" charset="0"/>
              </a:rPr>
              <a:t>  </a:t>
            </a:r>
            <a:endParaRPr lang="en-US" altLang="en-US" sz="3200" b="1" i="1">
              <a:solidFill>
                <a:srgbClr val="1607BD"/>
              </a:solidFill>
              <a:cs typeface="Times New Roman" panose="02020603050405020304" pitchFamily="18" charset="0"/>
            </a:endParaRPr>
          </a:p>
          <a:p>
            <a:pPr lvl="1" latinLnBrk="1">
              <a:lnSpc>
                <a:spcPct val="80000"/>
              </a:lnSpc>
              <a:buClr>
                <a:srgbClr val="0B046A"/>
              </a:buClr>
              <a:buFontTx/>
              <a:buChar char="•"/>
            </a:pPr>
            <a:r>
              <a:rPr lang="en-US" altLang="en-US" sz="3200">
                <a:cs typeface="Arial" panose="020B0604020202020204" pitchFamily="34" charset="0"/>
              </a:rPr>
              <a:t> Subjects were positioned with their eyes 36 cm from</a:t>
            </a:r>
            <a:br>
              <a:rPr lang="en-US" altLang="en-US" sz="3200">
                <a:cs typeface="Arial" panose="020B0604020202020204" pitchFamily="34" charset="0"/>
              </a:rPr>
            </a:br>
            <a:r>
              <a:rPr lang="en-US" altLang="en-US" sz="3200">
                <a:cs typeface="Arial" panose="020B0604020202020204" pitchFamily="34" charset="0"/>
              </a:rPr>
              <a:t>	the central fixation stimulus which was extinguished </a:t>
            </a:r>
            <a:br>
              <a:rPr lang="en-US" altLang="en-US" sz="3200">
                <a:cs typeface="Arial" panose="020B0604020202020204" pitchFamily="34" charset="0"/>
              </a:rPr>
            </a:br>
            <a:r>
              <a:rPr lang="en-US" altLang="en-US" sz="3200">
                <a:cs typeface="Arial" panose="020B0604020202020204" pitchFamily="34" charset="0"/>
              </a:rPr>
              <a:t>	once the peripheral target was illuminated. </a:t>
            </a:r>
          </a:p>
          <a:p>
            <a:pPr lvl="1" latinLnBrk="1">
              <a:lnSpc>
                <a:spcPct val="80000"/>
              </a:lnSpc>
              <a:buClr>
                <a:srgbClr val="0B046A"/>
              </a:buClr>
              <a:buFontTx/>
              <a:buChar char="•"/>
            </a:pPr>
            <a:r>
              <a:rPr lang="en-US" altLang="en-US" sz="3200">
                <a:cs typeface="Arial" panose="020B0604020202020204" pitchFamily="34" charset="0"/>
              </a:rPr>
              <a:t>The fixation stimulus, located at the intersection of the</a:t>
            </a:r>
            <a:br>
              <a:rPr lang="en-US" altLang="en-US" sz="3200">
                <a:cs typeface="Arial" panose="020B0604020202020204" pitchFamily="34" charset="0"/>
              </a:rPr>
            </a:br>
            <a:r>
              <a:rPr lang="en-US" altLang="en-US" sz="3200">
                <a:cs typeface="Arial" panose="020B0604020202020204" pitchFamily="34" charset="0"/>
              </a:rPr>
              <a:t>	four perimeter arms, consisted of a 6</a:t>
            </a:r>
            <a:r>
              <a:rPr lang="en-US" altLang="en-US" sz="3200">
                <a:cs typeface="Times New Roman" panose="02020603050405020304" pitchFamily="18" charset="0"/>
                <a:sym typeface="Symbol" panose="05050102010706020507" pitchFamily="18" charset="2"/>
              </a:rPr>
              <a:t></a:t>
            </a:r>
            <a:r>
              <a:rPr lang="en-US" altLang="en-US" sz="3200">
                <a:cs typeface="Arial" panose="020B0604020202020204" pitchFamily="34" charset="0"/>
              </a:rPr>
              <a:t>-diameter ring </a:t>
            </a:r>
            <a:br>
              <a:rPr lang="en-US" altLang="en-US" sz="3200">
                <a:cs typeface="Arial" panose="020B0604020202020204" pitchFamily="34" charset="0"/>
              </a:rPr>
            </a:br>
            <a:r>
              <a:rPr lang="en-US" altLang="en-US" sz="3200">
                <a:cs typeface="Arial" panose="020B0604020202020204" pitchFamily="34" charset="0"/>
              </a:rPr>
              <a:t>	of eight yellow 0.6</a:t>
            </a:r>
            <a:r>
              <a:rPr lang="en-US" altLang="en-US" sz="3200">
                <a:cs typeface="Times New Roman" panose="02020603050405020304" pitchFamily="18" charset="0"/>
                <a:sym typeface="Symbol" panose="05050102010706020507" pitchFamily="18" charset="2"/>
              </a:rPr>
              <a:t></a:t>
            </a:r>
            <a:r>
              <a:rPr lang="en-US" altLang="en-US" sz="3200">
                <a:cs typeface="Arial" panose="020B0604020202020204" pitchFamily="34" charset="0"/>
              </a:rPr>
              <a:t> LEDs. </a:t>
            </a:r>
          </a:p>
          <a:p>
            <a:pPr lvl="1" latinLnBrk="1">
              <a:lnSpc>
                <a:spcPct val="80000"/>
              </a:lnSpc>
              <a:buClr>
                <a:srgbClr val="0B046A"/>
              </a:buClr>
              <a:buFontTx/>
              <a:buChar char="•"/>
            </a:pPr>
            <a:r>
              <a:rPr lang="en-US" altLang="en-US" sz="3200">
                <a:cs typeface="Arial" panose="020B0604020202020204" pitchFamily="34" charset="0"/>
              </a:rPr>
              <a:t> An observer, hidden behind a black curtain reported </a:t>
            </a:r>
            <a:br>
              <a:rPr lang="en-US" altLang="en-US" sz="3200">
                <a:cs typeface="Arial" panose="020B0604020202020204" pitchFamily="34" charset="0"/>
              </a:rPr>
            </a:br>
            <a:r>
              <a:rPr lang="en-US" altLang="en-US" sz="3200">
                <a:cs typeface="Arial" panose="020B0604020202020204" pitchFamily="34" charset="0"/>
              </a:rPr>
              <a:t>	the child’s eye movements. </a:t>
            </a:r>
          </a:p>
          <a:p>
            <a:pPr lvl="1" latinLnBrk="1">
              <a:lnSpc>
                <a:spcPct val="80000"/>
              </a:lnSpc>
              <a:buClr>
                <a:srgbClr val="0B046A"/>
              </a:buClr>
              <a:buFontTx/>
              <a:buChar char="•"/>
            </a:pPr>
            <a:r>
              <a:rPr lang="en-US" altLang="en-US" sz="3200">
                <a:cs typeface="Arial" panose="020B0604020202020204" pitchFamily="34" charset="0"/>
              </a:rPr>
              <a:t> Adults were instructed to fixate the central stimulus, </a:t>
            </a:r>
            <a:br>
              <a:rPr lang="en-US" altLang="en-US" sz="3200">
                <a:cs typeface="Arial" panose="020B0604020202020204" pitchFamily="34" charset="0"/>
              </a:rPr>
            </a:br>
            <a:r>
              <a:rPr lang="en-US" altLang="en-US" sz="3200">
                <a:cs typeface="Arial" panose="020B0604020202020204" pitchFamily="34" charset="0"/>
              </a:rPr>
              <a:t>	and then identify the location of the peripheral stimulus.</a:t>
            </a:r>
          </a:p>
          <a:p>
            <a:pPr lvl="1" latinLnBrk="1">
              <a:lnSpc>
                <a:spcPct val="80000"/>
              </a:lnSpc>
              <a:buClr>
                <a:srgbClr val="0B046A"/>
              </a:buClr>
              <a:buFontTx/>
              <a:buChar char="•"/>
            </a:pPr>
            <a:r>
              <a:rPr lang="en-US" altLang="en-US" sz="3200">
                <a:cs typeface="Arial" panose="020B0604020202020204" pitchFamily="34" charset="0"/>
              </a:rPr>
              <a:t> Each subject was tested with sixteen trials, one trial</a:t>
            </a:r>
            <a:br>
              <a:rPr lang="en-US" altLang="en-US" sz="3200">
                <a:cs typeface="Arial" panose="020B0604020202020204" pitchFamily="34" charset="0"/>
              </a:rPr>
            </a:br>
            <a:r>
              <a:rPr lang="en-US" altLang="en-US" sz="3200">
                <a:cs typeface="Arial" panose="020B0604020202020204" pitchFamily="34" charset="0"/>
              </a:rPr>
              <a:t>	at each of four locations on each of the four </a:t>
            </a:r>
            <a:br>
              <a:rPr lang="en-US" altLang="en-US" sz="3200">
                <a:cs typeface="Arial" panose="020B0604020202020204" pitchFamily="34" charset="0"/>
              </a:rPr>
            </a:br>
            <a:r>
              <a:rPr lang="en-US" altLang="en-US" sz="3200">
                <a:cs typeface="Arial" panose="020B0604020202020204" pitchFamily="34" charset="0"/>
              </a:rPr>
              <a:t>	perimeter arms.</a:t>
            </a:r>
          </a:p>
          <a:p>
            <a:pPr lvl="1" latinLnBrk="1">
              <a:lnSpc>
                <a:spcPct val="80000"/>
              </a:lnSpc>
              <a:buClr>
                <a:srgbClr val="0B046A"/>
              </a:buClr>
              <a:buFontTx/>
              <a:buChar char="•"/>
            </a:pPr>
            <a:r>
              <a:rPr lang="en-US" altLang="en-US" sz="3200">
                <a:solidFill>
                  <a:srgbClr val="333399"/>
                </a:solidFill>
                <a:cs typeface="Times New Roman" panose="02020603050405020304" pitchFamily="18" charset="0"/>
              </a:rPr>
              <a:t> </a:t>
            </a:r>
            <a:r>
              <a:rPr lang="en-US" altLang="en-US" sz="3200">
                <a:cs typeface="Arial" panose="020B0604020202020204" pitchFamily="34" charset="0"/>
              </a:rPr>
              <a:t>One-third were tested with a 3-Hz flickering stimulus.</a:t>
            </a:r>
          </a:p>
          <a:p>
            <a:pPr lvl="1" latinLnBrk="1">
              <a:lnSpc>
                <a:spcPct val="80000"/>
              </a:lnSpc>
              <a:buClr>
                <a:srgbClr val="0B046A"/>
              </a:buClr>
              <a:buFontTx/>
              <a:buChar char="•"/>
            </a:pPr>
            <a:r>
              <a:rPr lang="en-US" altLang="en-US" sz="3200">
                <a:cs typeface="Arial" panose="020B0604020202020204" pitchFamily="34" charset="0"/>
              </a:rPr>
              <a:t> One-third were tested with a 10-Hz flickering stimulus.</a:t>
            </a:r>
          </a:p>
          <a:p>
            <a:pPr lvl="1" latinLnBrk="1">
              <a:lnSpc>
                <a:spcPct val="80000"/>
              </a:lnSpc>
              <a:buClr>
                <a:srgbClr val="0B046A"/>
              </a:buClr>
              <a:buFontTx/>
              <a:buChar char="•"/>
            </a:pPr>
            <a:r>
              <a:rPr lang="en-US" altLang="en-US" sz="3200">
                <a:cs typeface="Arial" panose="020B0604020202020204" pitchFamily="34" charset="0"/>
              </a:rPr>
              <a:t> One-third were tested with a non-flickering stimulus.</a:t>
            </a:r>
          </a:p>
        </p:txBody>
      </p:sp>
      <p:sp>
        <p:nvSpPr>
          <p:cNvPr id="4141" name="Rectangle 45"/>
          <p:cNvSpPr>
            <a:spLocks noChangeArrowheads="1"/>
          </p:cNvSpPr>
          <p:nvPr/>
        </p:nvSpPr>
        <p:spPr bwMode="auto">
          <a:xfrm>
            <a:off x="39166800" y="24807863"/>
            <a:ext cx="6030913" cy="43608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2" name="Rectangle 46"/>
          <p:cNvSpPr>
            <a:spLocks noChangeArrowheads="1"/>
          </p:cNvSpPr>
          <p:nvPr/>
        </p:nvSpPr>
        <p:spPr bwMode="auto">
          <a:xfrm>
            <a:off x="39090600" y="8128000"/>
            <a:ext cx="11201400" cy="931863"/>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Conclusions</a:t>
            </a:r>
          </a:p>
        </p:txBody>
      </p:sp>
      <p:sp>
        <p:nvSpPr>
          <p:cNvPr id="4143" name="Rectangle 47"/>
          <p:cNvSpPr>
            <a:spLocks noChangeArrowheads="1"/>
          </p:cNvSpPr>
          <p:nvPr/>
        </p:nvSpPr>
        <p:spPr bwMode="auto">
          <a:xfrm>
            <a:off x="38862000" y="20997863"/>
            <a:ext cx="6335713" cy="2474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44" name="Rectangle 48"/>
          <p:cNvSpPr>
            <a:spLocks noChangeArrowheads="1"/>
          </p:cNvSpPr>
          <p:nvPr/>
        </p:nvSpPr>
        <p:spPr bwMode="auto">
          <a:xfrm>
            <a:off x="762000" y="8212138"/>
            <a:ext cx="10668000" cy="931862"/>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Introduction</a:t>
            </a:r>
          </a:p>
        </p:txBody>
      </p:sp>
      <p:sp>
        <p:nvSpPr>
          <p:cNvPr id="4150" name="Rectangle 54"/>
          <p:cNvSpPr>
            <a:spLocks noChangeArrowheads="1"/>
          </p:cNvSpPr>
          <p:nvPr/>
        </p:nvSpPr>
        <p:spPr bwMode="auto">
          <a:xfrm>
            <a:off x="26212800" y="15832138"/>
            <a:ext cx="11390313" cy="3500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200" b="1">
                <a:solidFill>
                  <a:srgbClr val="0B046A"/>
                </a:solidFill>
                <a:cs typeface="Arial" panose="020B0604020202020204" pitchFamily="34" charset="0"/>
              </a:rPr>
              <a:t>Temporal visual field analysis.</a:t>
            </a:r>
            <a:r>
              <a:rPr lang="en-US" altLang="en-US" sz="3200">
                <a:cs typeface="Arial" panose="020B0604020202020204" pitchFamily="34" charset="0"/>
              </a:rPr>
              <a:t> In the temporal direction, measured visual field extent in infants was significantly smaller (p&lt;0.05) for the non-flickering stimuli than for both the 3 Hz and 10 Hz flickering stimuli. Temporal visual field extent did not differ between the 3 Hz and 10 Hz flickering stimuli. Stimulus flicker did not affect measured visual field extent  in adults.</a:t>
            </a:r>
            <a:endParaRPr lang="en-US" altLang="en-US" sz="3200">
              <a:cs typeface="Times New Roman" panose="02020603050405020304" pitchFamily="18" charset="0"/>
            </a:endParaRPr>
          </a:p>
        </p:txBody>
      </p:sp>
      <p:sp>
        <p:nvSpPr>
          <p:cNvPr id="4152" name="Rectangle 56"/>
          <p:cNvSpPr>
            <a:spLocks noChangeArrowheads="1"/>
          </p:cNvSpPr>
          <p:nvPr/>
        </p:nvSpPr>
        <p:spPr bwMode="auto">
          <a:xfrm>
            <a:off x="18734088" y="19388138"/>
            <a:ext cx="6249987" cy="674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3" name="Rectangle 57"/>
          <p:cNvSpPr>
            <a:spLocks noChangeArrowheads="1"/>
          </p:cNvSpPr>
          <p:nvPr/>
        </p:nvSpPr>
        <p:spPr bwMode="auto">
          <a:xfrm>
            <a:off x="13411200" y="20404138"/>
            <a:ext cx="11201400" cy="1550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r>
              <a:rPr lang="en-US" altLang="en-US" sz="3200" b="1">
                <a:solidFill>
                  <a:srgbClr val="0B046A"/>
                </a:solidFill>
                <a:cs typeface="Arial" panose="020B0604020202020204" pitchFamily="34" charset="0"/>
              </a:rPr>
              <a:t>Subjects.</a:t>
            </a:r>
            <a:r>
              <a:rPr lang="en-US" altLang="en-US" sz="3200" b="1" i="1">
                <a:solidFill>
                  <a:srgbClr val="333399"/>
                </a:solidFill>
                <a:cs typeface="Arial" panose="020B0604020202020204" pitchFamily="34" charset="0"/>
              </a:rPr>
              <a:t> </a:t>
            </a:r>
            <a:r>
              <a:rPr lang="en-US" altLang="en-US" sz="3200">
                <a:cs typeface="Arial" panose="020B0604020202020204" pitchFamily="34" charset="0"/>
              </a:rPr>
              <a:t>  Subjects were 24 University of Arizona undergraduates who received course credit for participation.  All were native speakers of English.</a:t>
            </a:r>
            <a:endParaRPr lang="en-US" altLang="en-US" sz="3200" b="1" i="1">
              <a:cs typeface="Times New Roman" panose="02020603050405020304" pitchFamily="18" charset="0"/>
            </a:endParaRPr>
          </a:p>
        </p:txBody>
      </p:sp>
      <p:sp>
        <p:nvSpPr>
          <p:cNvPr id="4155" name="Rectangle 59"/>
          <p:cNvSpPr>
            <a:spLocks noChangeArrowheads="1"/>
          </p:cNvSpPr>
          <p:nvPr/>
        </p:nvSpPr>
        <p:spPr bwMode="auto">
          <a:xfrm>
            <a:off x="38862000" y="26712863"/>
            <a:ext cx="6335713" cy="6057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58" name="Rectangle 62"/>
          <p:cNvSpPr>
            <a:spLocks noChangeArrowheads="1"/>
          </p:cNvSpPr>
          <p:nvPr/>
        </p:nvSpPr>
        <p:spPr bwMode="auto">
          <a:xfrm>
            <a:off x="38862000" y="27008138"/>
            <a:ext cx="6335713" cy="6059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160" name="Rectangle 64"/>
          <p:cNvSpPr>
            <a:spLocks noChangeArrowheads="1"/>
          </p:cNvSpPr>
          <p:nvPr/>
        </p:nvSpPr>
        <p:spPr bwMode="auto">
          <a:xfrm>
            <a:off x="990600" y="9482138"/>
            <a:ext cx="10515600" cy="36231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nSpc>
                <a:spcPct val="115000"/>
              </a:lnSpc>
            </a:pPr>
            <a:r>
              <a:rPr lang="en-US" altLang="en-US" sz="3300" b="1">
                <a:solidFill>
                  <a:srgbClr val="0B046A"/>
                </a:solidFill>
              </a:rPr>
              <a:t>	</a:t>
            </a:r>
            <a:r>
              <a:rPr lang="en-US" altLang="en-US" sz="3300"/>
              <a:t>Inhibitory processes play a central role in many current models of language and memory.  Gernsbacher and colleagues (see Gernsbacher &amp; Faust, 1995 for a review) have conducted a number of studies specifically investigating the importance of inhibiting or “suppressing” irrelevant information during the course of language processing.  Using a simple semantic interference task to assess suppression skill, they have demonstrated that this ability is related to overall comprehension skill, successful inhibition of incorrect forms of homophones, and quickly identifying the correct target of anaphoric reference.  They have also found relationships with non-linguistic tasks, such as the tendency to report typical, but absent, objects from visual scenes.  </a:t>
            </a:r>
          </a:p>
          <a:p>
            <a:pPr>
              <a:lnSpc>
                <a:spcPct val="115000"/>
              </a:lnSpc>
            </a:pPr>
            <a:r>
              <a:rPr lang="en-US" altLang="en-US" sz="3300"/>
              <a:t>	</a:t>
            </a:r>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p>
          <a:p>
            <a:pPr>
              <a:lnSpc>
                <a:spcPct val="115000"/>
              </a:lnSpc>
            </a:pPr>
            <a:endParaRPr lang="en-US" altLang="en-US" sz="3300">
              <a:cs typeface="Times New Roman" panose="02020603050405020304" pitchFamily="18" charset="0"/>
            </a:endParaRPr>
          </a:p>
        </p:txBody>
      </p:sp>
      <p:sp>
        <p:nvSpPr>
          <p:cNvPr id="4168" name="Rectangle 72"/>
          <p:cNvSpPr>
            <a:spLocks noChangeArrowheads="1"/>
          </p:cNvSpPr>
          <p:nvPr/>
        </p:nvSpPr>
        <p:spPr bwMode="auto">
          <a:xfrm>
            <a:off x="13411200" y="24130000"/>
            <a:ext cx="11277600" cy="1554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cs typeface="Times New Roman" panose="02020603050405020304" pitchFamily="18" charset="0"/>
              </a:rPr>
              <a:t>arms that extend to 110</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along the 45</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135</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225</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and 315</a:t>
            </a:r>
            <a:r>
              <a:rPr lang="en-US" altLang="en-US" sz="3200">
                <a:cs typeface="Times New Roman" panose="02020603050405020304" pitchFamily="18" charset="0"/>
                <a:sym typeface="Symbol" panose="05050102010706020507" pitchFamily="18" charset="2"/>
              </a:rPr>
              <a:t></a:t>
            </a:r>
            <a:r>
              <a:rPr lang="en-US" altLang="en-US" sz="3200">
                <a:cs typeface="Times New Roman" panose="02020603050405020304" pitchFamily="18" charset="0"/>
              </a:rPr>
              <a:t> half-meridia. Yellow, 3°-diameter, flickering or non-flickering LED stimuli were used.</a:t>
            </a:r>
          </a:p>
        </p:txBody>
      </p:sp>
      <p:sp>
        <p:nvSpPr>
          <p:cNvPr id="4176" name="Rectangle 80"/>
          <p:cNvSpPr>
            <a:spLocks noChangeArrowheads="1"/>
          </p:cNvSpPr>
          <p:nvPr/>
        </p:nvSpPr>
        <p:spPr bwMode="auto">
          <a:xfrm>
            <a:off x="26289000" y="26585863"/>
            <a:ext cx="11353800" cy="301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B046A"/>
                </a:solidFill>
                <a:cs typeface="Arial" panose="020B0604020202020204" pitchFamily="34" charset="0"/>
              </a:rPr>
              <a:t>Nasal visual field analysis.</a:t>
            </a:r>
            <a:r>
              <a:rPr lang="en-US" altLang="en-US" sz="3200">
                <a:cs typeface="Arial" panose="020B0604020202020204" pitchFamily="34" charset="0"/>
              </a:rPr>
              <a:t> In the nasal direction, measured visual field extent in infants was significantly smaller (p&lt;0.05) for the non-flickering stimuli than for the 10 Hz, but not the 3 Hz flickering stimuli. Nasal visual field extent did not differ for 3 Hz and 10 Hz stimuli. Stimulus flicker did not affect measured visual field extent in adults. </a:t>
            </a:r>
          </a:p>
        </p:txBody>
      </p:sp>
      <p:sp>
        <p:nvSpPr>
          <p:cNvPr id="4179" name="Rectangle 83"/>
          <p:cNvSpPr>
            <a:spLocks noChangeArrowheads="1"/>
          </p:cNvSpPr>
          <p:nvPr/>
        </p:nvSpPr>
        <p:spPr bwMode="auto">
          <a:xfrm>
            <a:off x="39090600" y="18118138"/>
            <a:ext cx="11125200" cy="7402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228600" indent="-457200" algn="l">
              <a:spcBef>
                <a:spcPct val="0"/>
              </a:spcBef>
              <a:tabLst>
                <a:tab pos="304800" algn="l"/>
              </a:tabLst>
              <a:defRPr sz="2400">
                <a:solidFill>
                  <a:schemeClr val="tx1"/>
                </a:solidFill>
                <a:latin typeface="Times New Roman" panose="02020603050405020304" pitchFamily="18" charset="0"/>
              </a:defRPr>
            </a:lvl1pPr>
            <a:lvl2pPr marL="914400" indent="-457200" algn="l">
              <a:spcBef>
                <a:spcPct val="0"/>
              </a:spcBef>
              <a:tabLst>
                <a:tab pos="304800" algn="l"/>
              </a:tabLst>
              <a:defRPr sz="2400">
                <a:solidFill>
                  <a:schemeClr val="tx1"/>
                </a:solidFill>
                <a:latin typeface="Times New Roman" panose="02020603050405020304" pitchFamily="18" charset="0"/>
              </a:defRPr>
            </a:lvl2pPr>
            <a:lvl3pPr marL="1371600" indent="-457200" algn="l">
              <a:spcBef>
                <a:spcPct val="0"/>
              </a:spcBef>
              <a:tabLst>
                <a:tab pos="304800" algn="l"/>
              </a:tabLst>
              <a:defRPr sz="2400">
                <a:solidFill>
                  <a:schemeClr val="tx1"/>
                </a:solidFill>
                <a:latin typeface="Times New Roman" panose="02020603050405020304" pitchFamily="18" charset="0"/>
              </a:defRPr>
            </a:lvl3pPr>
            <a:lvl4pPr marL="1828800" indent="-457200" algn="l">
              <a:spcBef>
                <a:spcPct val="0"/>
              </a:spcBef>
              <a:tabLst>
                <a:tab pos="304800" algn="l"/>
              </a:tabLst>
              <a:defRPr sz="2400">
                <a:solidFill>
                  <a:schemeClr val="tx1"/>
                </a:solidFill>
                <a:latin typeface="Times New Roman" panose="02020603050405020304" pitchFamily="18" charset="0"/>
              </a:defRPr>
            </a:lvl4pPr>
            <a:lvl5pPr marL="2286000" indent="-457200" algn="l">
              <a:spcBef>
                <a:spcPct val="0"/>
              </a:spcBef>
              <a:tabLst>
                <a:tab pos="304800" algn="l"/>
              </a:tabLst>
              <a:defRPr sz="2400">
                <a:solidFill>
                  <a:schemeClr val="tx1"/>
                </a:solidFill>
                <a:latin typeface="Times New Roman" panose="02020603050405020304" pitchFamily="18" charset="0"/>
              </a:defRPr>
            </a:lvl5pPr>
            <a:lvl6pPr marL="2743200" indent="-457200" eaLnBrk="0" fontAlgn="base" hangingPunct="0">
              <a:spcBef>
                <a:spcPct val="0"/>
              </a:spcBef>
              <a:spcAft>
                <a:spcPct val="0"/>
              </a:spcAft>
              <a:tabLst>
                <a:tab pos="304800" algn="l"/>
              </a:tabLst>
              <a:defRPr sz="2400">
                <a:solidFill>
                  <a:schemeClr val="tx1"/>
                </a:solidFill>
                <a:latin typeface="Times New Roman" panose="02020603050405020304" pitchFamily="18" charset="0"/>
              </a:defRPr>
            </a:lvl6pPr>
            <a:lvl7pPr marL="3200400" indent="-457200" eaLnBrk="0" fontAlgn="base" hangingPunct="0">
              <a:spcBef>
                <a:spcPct val="0"/>
              </a:spcBef>
              <a:spcAft>
                <a:spcPct val="0"/>
              </a:spcAft>
              <a:tabLst>
                <a:tab pos="304800" algn="l"/>
              </a:tabLst>
              <a:defRPr sz="2400">
                <a:solidFill>
                  <a:schemeClr val="tx1"/>
                </a:solidFill>
                <a:latin typeface="Times New Roman" panose="02020603050405020304" pitchFamily="18" charset="0"/>
              </a:defRPr>
            </a:lvl7pPr>
            <a:lvl8pPr marL="3657600" indent="-457200" eaLnBrk="0" fontAlgn="base" hangingPunct="0">
              <a:spcBef>
                <a:spcPct val="0"/>
              </a:spcBef>
              <a:spcAft>
                <a:spcPct val="0"/>
              </a:spcAft>
              <a:tabLst>
                <a:tab pos="304800" algn="l"/>
              </a:tabLst>
              <a:defRPr sz="2400">
                <a:solidFill>
                  <a:schemeClr val="tx1"/>
                </a:solidFill>
                <a:latin typeface="Times New Roman" panose="02020603050405020304" pitchFamily="18" charset="0"/>
              </a:defRPr>
            </a:lvl8pPr>
            <a:lvl9pPr marL="4114800" indent="-457200" eaLnBrk="0" fontAlgn="base" hangingPunct="0">
              <a:spcBef>
                <a:spcPct val="0"/>
              </a:spcBef>
              <a:spcAft>
                <a:spcPct val="0"/>
              </a:spcAft>
              <a:tabLst>
                <a:tab pos="304800" algn="l"/>
              </a:tabLst>
              <a:defRPr sz="2400">
                <a:solidFill>
                  <a:schemeClr val="tx1"/>
                </a:solidFill>
                <a:latin typeface="Times New Roman" panose="02020603050405020304" pitchFamily="18" charset="0"/>
              </a:defRPr>
            </a:lvl9pPr>
          </a:lstStyle>
          <a:p>
            <a:pPr>
              <a:buFontTx/>
              <a:buAutoNum type="arabicPeriod"/>
            </a:pPr>
            <a:endParaRPr lang="en-US" altLang="en-US" sz="3200">
              <a:latin typeface="Helvetica" panose="020B0604020202020204" pitchFamily="34" charset="0"/>
              <a:cs typeface="Arial" panose="020B0604020202020204" pitchFamily="34" charset="0"/>
            </a:endParaRPr>
          </a:p>
          <a:p>
            <a:pPr lvl="1">
              <a:buFontTx/>
              <a:buAutoNum type="arabicPeriod"/>
            </a:pPr>
            <a:r>
              <a:rPr lang="en-US" altLang="en-US" sz="3200">
                <a:latin typeface="Helvetica" panose="020B0604020202020204" pitchFamily="34" charset="0"/>
                <a:cs typeface="Arial" panose="020B0604020202020204" pitchFamily="34" charset="0"/>
              </a:rPr>
              <a:t>Bock &amp; Miller (1991) Broken Agreement.  </a:t>
            </a:r>
            <a:r>
              <a:rPr lang="en-US" altLang="en-US" sz="3200" i="1">
                <a:latin typeface="Helvetica" panose="020B0604020202020204" pitchFamily="34" charset="0"/>
                <a:cs typeface="Arial" panose="020B0604020202020204" pitchFamily="34" charset="0"/>
              </a:rPr>
              <a:t>Cognitive 	Psychology, 23, 45-93.</a:t>
            </a:r>
          </a:p>
          <a:p>
            <a:pPr lvl="1">
              <a:buFontTx/>
              <a:buAutoNum type="arabicPeriod"/>
            </a:pPr>
            <a:r>
              <a:rPr lang="en-US" altLang="en-US" sz="3200" i="1">
                <a:latin typeface="Helvetica" panose="020B0604020202020204" pitchFamily="34" charset="0"/>
                <a:cs typeface="Arial" panose="020B0604020202020204" pitchFamily="34" charset="0"/>
              </a:rPr>
              <a:t>Eberhard, K.M. (1997).  </a:t>
            </a:r>
            <a:r>
              <a:rPr lang="en-US" altLang="en-US" sz="3200">
                <a:latin typeface="Helvetica" panose="020B0604020202020204" pitchFamily="34" charset="0"/>
                <a:cs typeface="Arial" panose="020B0604020202020204" pitchFamily="34" charset="0"/>
              </a:rPr>
              <a:t>The Marked-Effect of Number 	on Subject-Verb Agreement.</a:t>
            </a:r>
            <a:r>
              <a:rPr lang="en-US" altLang="en-US" sz="3200" i="1">
                <a:latin typeface="Helvetica" panose="020B0604020202020204" pitchFamily="34" charset="0"/>
                <a:cs typeface="Arial" panose="020B0604020202020204" pitchFamily="34" charset="0"/>
              </a:rPr>
              <a:t>  Journal of Memory 	and Language, 36, 147-164.</a:t>
            </a:r>
            <a:endParaRPr lang="en-US" altLang="en-US" sz="3200">
              <a:latin typeface="Helvetica" panose="020B0604020202020204" pitchFamily="34" charset="0"/>
              <a:cs typeface="Arial" panose="020B0604020202020204" pitchFamily="34" charset="0"/>
            </a:endParaRPr>
          </a:p>
          <a:p>
            <a:pPr lvl="1">
              <a:buFontTx/>
              <a:buAutoNum type="arabicPeriod"/>
            </a:pPr>
            <a:r>
              <a:rPr lang="en-US" altLang="en-US" sz="3200">
                <a:latin typeface="Helvetica" panose="020B0604020202020204" pitchFamily="34" charset="0"/>
                <a:cs typeface="Arial" panose="020B0604020202020204" pitchFamily="34" charset="0"/>
              </a:rPr>
              <a:t>Gernsbacher, M.A., &amp; Faust, M. (1991).  The mech-	anism of suppression:  a component of general 	comprehension skill. </a:t>
            </a:r>
            <a:r>
              <a:rPr lang="en-US" altLang="en-US" sz="3200" i="1">
                <a:latin typeface="Helvetica" panose="020B0604020202020204" pitchFamily="34" charset="0"/>
                <a:cs typeface="Arial" panose="020B0604020202020204" pitchFamily="34" charset="0"/>
              </a:rPr>
              <a:t>Journal of Experimental 		Psychology: LMC, 17, 245-262. </a:t>
            </a:r>
          </a:p>
          <a:p>
            <a:pPr lvl="1">
              <a:buFontTx/>
              <a:buAutoNum type="arabicPeriod"/>
            </a:pPr>
            <a:r>
              <a:rPr lang="en-US" altLang="en-US" sz="3200">
                <a:latin typeface="Helvetica" panose="020B0604020202020204" pitchFamily="34" charset="0"/>
              </a:rPr>
              <a:t>Nicol, J.L., Forster, K.I., &amp; Veres, C. (1997).  Subject-	verb agreement processes in comprehension.  	</a:t>
            </a:r>
            <a:r>
              <a:rPr lang="en-US" altLang="en-US" sz="3200" i="1">
                <a:latin typeface="Helvetica" panose="020B0604020202020204" pitchFamily="34" charset="0"/>
              </a:rPr>
              <a:t>Journal of Memory  and Language</a:t>
            </a:r>
            <a:r>
              <a:rPr lang="en-US" altLang="en-US" sz="3200">
                <a:latin typeface="Helvetica" panose="020B0604020202020204" pitchFamily="34" charset="0"/>
              </a:rPr>
              <a:t>, </a:t>
            </a:r>
            <a:r>
              <a:rPr lang="en-US" altLang="en-US" sz="3200" b="1">
                <a:latin typeface="Helvetica" panose="020B0604020202020204" pitchFamily="34" charset="0"/>
              </a:rPr>
              <a:t>36</a:t>
            </a:r>
            <a:r>
              <a:rPr lang="en-US" altLang="en-US" sz="3200">
                <a:latin typeface="Helvetica" panose="020B0604020202020204" pitchFamily="34" charset="0"/>
              </a:rPr>
              <a:t>, 569-587.</a:t>
            </a:r>
            <a:endParaRPr lang="en-US" altLang="en-US" sz="3200" i="1">
              <a:latin typeface="Helvetica" panose="020B0604020202020204" pitchFamily="34" charset="0"/>
              <a:cs typeface="Arial" panose="020B0604020202020204" pitchFamily="34" charset="0"/>
            </a:endParaRPr>
          </a:p>
          <a:p>
            <a:pPr lvl="1">
              <a:buFontTx/>
              <a:buAutoNum type="arabicPeriod"/>
            </a:pPr>
            <a:endParaRPr lang="en-US" altLang="en-US" sz="3200" i="1">
              <a:latin typeface="Helvetica" panose="020B0604020202020204" pitchFamily="34" charset="0"/>
              <a:cs typeface="Arial" panose="020B0604020202020204" pitchFamily="34" charset="0"/>
            </a:endParaRPr>
          </a:p>
          <a:p>
            <a:r>
              <a:rPr lang="en-US" altLang="en-US" sz="3200" i="1">
                <a:latin typeface="Helvetica" panose="020B0604020202020204" pitchFamily="34" charset="0"/>
                <a:cs typeface="Arial" panose="020B0604020202020204" pitchFamily="34" charset="0"/>
              </a:rPr>
              <a:t>			</a:t>
            </a:r>
          </a:p>
        </p:txBody>
      </p:sp>
      <p:sp>
        <p:nvSpPr>
          <p:cNvPr id="4181" name="Rectangle 85"/>
          <p:cNvSpPr>
            <a:spLocks noChangeArrowheads="1"/>
          </p:cNvSpPr>
          <p:nvPr/>
        </p:nvSpPr>
        <p:spPr bwMode="auto">
          <a:xfrm>
            <a:off x="39014400" y="32980313"/>
            <a:ext cx="11277600" cy="252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a:t>This work was supported in part by National Multipurpose Research and Training Center Grant #DC-01409 from the National Institute on Deafness and Other Communication Disorders, and by the Cognitive Science Program and Dept. of Psychology at the University of Arizona.</a:t>
            </a:r>
            <a:r>
              <a:rPr lang="en-US" altLang="en-US" sz="2400">
                <a:latin typeface="Times New Roman" panose="02020603050405020304" pitchFamily="18" charset="0"/>
              </a:rPr>
              <a:t> </a:t>
            </a:r>
          </a:p>
        </p:txBody>
      </p:sp>
      <p:sp>
        <p:nvSpPr>
          <p:cNvPr id="4186" name="Rectangle 90"/>
          <p:cNvSpPr>
            <a:spLocks noChangeArrowheads="1"/>
          </p:cNvSpPr>
          <p:nvPr/>
        </p:nvSpPr>
        <p:spPr bwMode="auto">
          <a:xfrm>
            <a:off x="39090600" y="9906000"/>
            <a:ext cx="11390313" cy="47005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spAutoFit/>
          </a:bodyPr>
          <a:lstStyle/>
          <a:p>
            <a:pPr>
              <a:lnSpc>
                <a:spcPct val="120000"/>
              </a:lnSpc>
            </a:pPr>
            <a:r>
              <a:rPr lang="en-US" altLang="en-US" sz="3600">
                <a:cs typeface="Arial" panose="020B0604020202020204" pitchFamily="34" charset="0"/>
              </a:rPr>
              <a:t>Peripheral stimulus flicker enhanced measured visual field extent for both the 3.5- and 7-month-old infants when a 10 Hz flicker rate was used. However, when a 3 Hz flicker rate was used, an effect of flicker was found only in the temporal direction and not in the nasal direction. We found no effect of flicker in the adult subjects.</a:t>
            </a:r>
          </a:p>
        </p:txBody>
      </p:sp>
      <p:sp>
        <p:nvSpPr>
          <p:cNvPr id="4189" name="Rectangle 93"/>
          <p:cNvSpPr>
            <a:spLocks noChangeArrowheads="1"/>
          </p:cNvSpPr>
          <p:nvPr/>
        </p:nvSpPr>
        <p:spPr bwMode="auto">
          <a:xfrm>
            <a:off x="13563600" y="8128000"/>
            <a:ext cx="10820400" cy="931863"/>
          </a:xfrm>
          <a:prstGeom prst="rect">
            <a:avLst/>
          </a:prstGeom>
          <a:solidFill>
            <a:schemeClr val="folHlink"/>
          </a:solidFill>
          <a:ln w="12700">
            <a:solidFill>
              <a:srgbClr val="0B046A"/>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488" tIns="44450" rIns="90488" bIns="44450" anchor="ctr"/>
          <a:lstStyle/>
          <a:p>
            <a:pPr algn="ctr">
              <a:spcBef>
                <a:spcPct val="0"/>
              </a:spcBef>
            </a:pPr>
            <a:r>
              <a:rPr lang="en-US" altLang="en-US" sz="4800" b="1">
                <a:solidFill>
                  <a:srgbClr val="0B046A"/>
                </a:solidFill>
              </a:rPr>
              <a:t>Tasks</a:t>
            </a:r>
          </a:p>
        </p:txBody>
      </p:sp>
      <p:graphicFrame>
        <p:nvGraphicFramePr>
          <p:cNvPr id="4447" name="Group 351"/>
          <p:cNvGraphicFramePr>
            <a:graphicFrameLocks noGrp="1"/>
          </p:cNvGraphicFramePr>
          <p:nvPr/>
        </p:nvGraphicFramePr>
        <p:xfrm>
          <a:off x="28117800" y="31750000"/>
          <a:ext cx="8793163" cy="3535680"/>
        </p:xfrm>
        <a:graphic>
          <a:graphicData uri="http://schemas.openxmlformats.org/drawingml/2006/table">
            <a:tbl>
              <a:tblPr/>
              <a:tblGrid>
                <a:gridCol w="2057400">
                  <a:extLst>
                    <a:ext uri="{9D8B030D-6E8A-4147-A177-3AD203B41FA5}">
                      <a16:colId xmlns:a16="http://schemas.microsoft.com/office/drawing/2014/main" val="433304101"/>
                    </a:ext>
                  </a:extLst>
                </a:gridCol>
                <a:gridCol w="1266825">
                  <a:extLst>
                    <a:ext uri="{9D8B030D-6E8A-4147-A177-3AD203B41FA5}">
                      <a16:colId xmlns:a16="http://schemas.microsoft.com/office/drawing/2014/main" val="2896474002"/>
                    </a:ext>
                  </a:extLst>
                </a:gridCol>
                <a:gridCol w="2011363">
                  <a:extLst>
                    <a:ext uri="{9D8B030D-6E8A-4147-A177-3AD203B41FA5}">
                      <a16:colId xmlns:a16="http://schemas.microsoft.com/office/drawing/2014/main" val="2142460269"/>
                    </a:ext>
                  </a:extLst>
                </a:gridCol>
                <a:gridCol w="1266825">
                  <a:extLst>
                    <a:ext uri="{9D8B030D-6E8A-4147-A177-3AD203B41FA5}">
                      <a16:colId xmlns:a16="http://schemas.microsoft.com/office/drawing/2014/main" val="636617852"/>
                    </a:ext>
                  </a:extLst>
                </a:gridCol>
                <a:gridCol w="2190750">
                  <a:extLst>
                    <a:ext uri="{9D8B030D-6E8A-4147-A177-3AD203B41FA5}">
                      <a16:colId xmlns:a16="http://schemas.microsoft.com/office/drawing/2014/main" val="1360128994"/>
                    </a:ext>
                  </a:extLst>
                </a:gridCol>
              </a:tblGrid>
              <a:tr h="60960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Helvetica" panose="020B0604020202020204" pitchFamily="34" charset="0"/>
                      </a:endParaRPr>
                    </a:p>
                  </a:txBody>
                  <a:tcPr horzOverflow="overflow">
                    <a:lnL cap="flat">
                      <a:noFill/>
                    </a:lnL>
                    <a:lnR>
                      <a:noFill/>
                    </a:lnR>
                    <a:lnT cap="flat">
                      <a:noFill/>
                    </a:lnT>
                    <a:lnB>
                      <a:noFill/>
                    </a:lnB>
                    <a:lnTlToBr>
                      <a:noFill/>
                    </a:lnTlToBr>
                    <a:lnBlToTr>
                      <a:noFill/>
                    </a:lnBlToTr>
                    <a:noFill/>
                  </a:tcPr>
                </a:tc>
                <a:tc gridSpan="4">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600" b="1" i="0" u="none" strike="noStrike" cap="none" normalizeH="0" baseline="0" smtClean="0">
                          <a:ln>
                            <a:noFill/>
                          </a:ln>
                          <a:solidFill>
                            <a:srgbClr val="0B046A"/>
                          </a:solidFill>
                          <a:effectLst/>
                          <a:latin typeface="Helvetica" panose="020B0604020202020204" pitchFamily="34" charset="0"/>
                        </a:rPr>
                        <a:t>Flicker rate</a:t>
                      </a:r>
                    </a:p>
                  </a:txBody>
                  <a:tcPr horzOverflow="overflow">
                    <a:lnL>
                      <a:noFill/>
                    </a:lnL>
                    <a:lnR cap="flat">
                      <a:noFill/>
                    </a:lnR>
                    <a:lnT cap="flat">
                      <a:noFill/>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714338401"/>
                  </a:ext>
                </a:extLst>
              </a:tr>
              <a:tr h="13335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Helvetica"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a:noFill/>
                    </a:lnB>
                    <a:lnTlToBr>
                      <a:noFill/>
                    </a:lnTlToBr>
                    <a:lnBlToTr>
                      <a:noFill/>
                    </a:lnBlToTr>
                    <a:noFill/>
                  </a:tcPr>
                </a:tc>
                <a:tc gridSpan="2">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3 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gridSpan="2">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10 Hz</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extLst>
                  <a:ext uri="{0D108BD9-81ED-4DB2-BD59-A6C34878D82A}">
                    <a16:rowId xmlns:a16="http://schemas.microsoft.com/office/drawing/2014/main" val="3560881735"/>
                  </a:ext>
                </a:extLst>
              </a:tr>
              <a:tr h="13335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endParaRPr kumimoji="0" lang="en-US" altLang="en-US" sz="3200" b="0" i="0" u="none" strike="noStrike" cap="none" normalizeH="0" baseline="0" smtClean="0">
                        <a:ln>
                          <a:noFill/>
                        </a:ln>
                        <a:solidFill>
                          <a:schemeClr val="tx1"/>
                        </a:solidFill>
                        <a:effectLst/>
                        <a:latin typeface="Helvetica" panose="020B0604020202020204" pitchFamily="34" charset="0"/>
                      </a:endParaRPr>
                    </a:p>
                  </a:txBody>
                  <a:tcPr horzOverflow="overflow">
                    <a:lnL cap="flat">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Nasal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Temporal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Nasal</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Temporal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678763762"/>
                  </a:ext>
                </a:extLst>
              </a:tr>
              <a:tr h="13335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3 Months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1F0AFE"/>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574461840"/>
                  </a:ext>
                </a:extLst>
              </a:tr>
              <a:tr h="13335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7 Months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1F0AFE"/>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chemeClr val="hlink"/>
                          </a:solidFill>
                          <a:effectLst/>
                          <a:latin typeface="Helvetica" panose="020B0604020202020204" pitchFamily="34" charset="0"/>
                        </a:rPr>
                        <a:t>Yes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719463966"/>
                  </a:ext>
                </a:extLst>
              </a:tr>
              <a:tr h="133350">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l"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Adult</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lgn="l" defTabSz="4389438">
                        <a:spcBef>
                          <a:spcPct val="20000"/>
                        </a:spcBef>
                        <a:defRPr sz="4800">
                          <a:solidFill>
                            <a:schemeClr val="tx1"/>
                          </a:solidFill>
                          <a:latin typeface="Times New Roman" panose="02020603050405020304" pitchFamily="18" charset="0"/>
                        </a:defRPr>
                      </a:lvl1pPr>
                      <a:lvl2pPr marL="2193925" algn="l" defTabSz="4389438">
                        <a:spcBef>
                          <a:spcPct val="20000"/>
                        </a:spcBef>
                        <a:buSzPct val="100000"/>
                        <a:defRPr sz="12200">
                          <a:solidFill>
                            <a:schemeClr val="tx1"/>
                          </a:solidFill>
                          <a:latin typeface="Times New Roman" panose="02020603050405020304" pitchFamily="18" charset="0"/>
                        </a:defRPr>
                      </a:lvl2pPr>
                      <a:lvl3pPr marL="4389438" algn="l" defTabSz="4389438">
                        <a:spcBef>
                          <a:spcPct val="20000"/>
                        </a:spcBef>
                        <a:buSzPct val="100000"/>
                        <a:defRPr sz="10500">
                          <a:solidFill>
                            <a:schemeClr val="tx1"/>
                          </a:solidFill>
                          <a:latin typeface="Times New Roman" panose="02020603050405020304" pitchFamily="18" charset="0"/>
                        </a:defRPr>
                      </a:lvl3pPr>
                      <a:lvl4pPr marL="6583363" algn="l" defTabSz="4389438">
                        <a:spcBef>
                          <a:spcPct val="20000"/>
                        </a:spcBef>
                        <a:buSzPct val="100000"/>
                        <a:defRPr sz="8800">
                          <a:solidFill>
                            <a:schemeClr val="tx1"/>
                          </a:solidFill>
                          <a:latin typeface="Times New Roman" panose="02020603050405020304" pitchFamily="18" charset="0"/>
                        </a:defRPr>
                      </a:lvl4pPr>
                      <a:lvl5pPr marL="8778875" algn="l" defTabSz="4389438">
                        <a:spcBef>
                          <a:spcPct val="20000"/>
                        </a:spcBef>
                        <a:buSzPct val="100000"/>
                        <a:defRPr sz="8800">
                          <a:solidFill>
                            <a:schemeClr val="tx1"/>
                          </a:solidFill>
                          <a:latin typeface="Times New Roman" panose="02020603050405020304" pitchFamily="18" charset="0"/>
                        </a:defRPr>
                      </a:lvl5pPr>
                      <a:lvl6pPr marL="92360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6pPr>
                      <a:lvl7pPr marL="96932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7pPr>
                      <a:lvl8pPr marL="101504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8pPr>
                      <a:lvl9pPr marL="10607675" defTabSz="4389438" eaLnBrk="0" fontAlgn="base" hangingPunct="0">
                        <a:spcBef>
                          <a:spcPct val="20000"/>
                        </a:spcBef>
                        <a:spcAft>
                          <a:spcPct val="0"/>
                        </a:spcAft>
                        <a:buSzPct val="100000"/>
                        <a:defRPr sz="8800">
                          <a:solidFill>
                            <a:schemeClr val="tx1"/>
                          </a:solidFill>
                          <a:latin typeface="Times New Roman" panose="02020603050405020304" pitchFamily="18" charset="0"/>
                        </a:defRPr>
                      </a:lvl9pPr>
                    </a:lstStyle>
                    <a:p>
                      <a:pPr marL="0" marR="0" lvl="0" indent="0" algn="ctr" defTabSz="4389438" rtl="0" eaLnBrk="0" fontAlgn="base" latinLnBrk="0" hangingPunct="0">
                        <a:lnSpc>
                          <a:spcPct val="100000"/>
                        </a:lnSpc>
                        <a:spcBef>
                          <a:spcPct val="20000"/>
                        </a:spcBef>
                        <a:spcAft>
                          <a:spcPct val="0"/>
                        </a:spcAft>
                        <a:buClrTx/>
                        <a:buSzTx/>
                        <a:buFontTx/>
                        <a:buNone/>
                        <a:tabLst/>
                      </a:pPr>
                      <a:r>
                        <a:rPr kumimoji="0" lang="en-US" altLang="en-US" sz="3200" b="1" i="0" u="none" strike="noStrike" cap="none" normalizeH="0" baseline="0" smtClean="0">
                          <a:ln>
                            <a:noFill/>
                          </a:ln>
                          <a:solidFill>
                            <a:srgbClr val="0B046A"/>
                          </a:solidFill>
                          <a:effectLst/>
                          <a:latin typeface="Helvetica" panose="020B0604020202020204" pitchFamily="34" charset="0"/>
                        </a:rPr>
                        <a:t>No</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68210226"/>
                  </a:ext>
                </a:extLst>
              </a:tr>
            </a:tbl>
          </a:graphicData>
        </a:graphic>
      </p:graphicFrame>
      <p:sp>
        <p:nvSpPr>
          <p:cNvPr id="4365" name="Rectangle 269"/>
          <p:cNvSpPr>
            <a:spLocks noChangeArrowheads="1"/>
          </p:cNvSpPr>
          <p:nvPr/>
        </p:nvSpPr>
        <p:spPr bwMode="auto">
          <a:xfrm>
            <a:off x="26289000" y="30480000"/>
            <a:ext cx="1112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B046A"/>
                </a:solidFill>
                <a:cs typeface="Arial" panose="020B0604020202020204" pitchFamily="34" charset="0"/>
              </a:rPr>
              <a:t>Do flickering stimuli result in significantly larger measured visual field extent? </a:t>
            </a:r>
            <a:endParaRPr lang="en-US" altLang="en-US" sz="3200">
              <a:solidFill>
                <a:srgbClr val="0B046A"/>
              </a:solidFill>
              <a:cs typeface="Arial" panose="020B0604020202020204" pitchFamily="34" charset="0"/>
            </a:endParaRPr>
          </a:p>
        </p:txBody>
      </p:sp>
      <p:sp>
        <p:nvSpPr>
          <p:cNvPr id="4448" name="Rectangle 352"/>
          <p:cNvSpPr>
            <a:spLocks noChangeArrowheads="1"/>
          </p:cNvSpPr>
          <p:nvPr/>
        </p:nvSpPr>
        <p:spPr bwMode="auto">
          <a:xfrm>
            <a:off x="13411200" y="23029863"/>
            <a:ext cx="7315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3200" b="1">
                <a:solidFill>
                  <a:srgbClr val="0B046A"/>
                </a:solidFill>
                <a:cs typeface="Times New Roman" panose="02020603050405020304" pitchFamily="18" charset="0"/>
              </a:rPr>
              <a:t>Apparatus.</a:t>
            </a:r>
            <a:r>
              <a:rPr lang="en-US" altLang="en-US" sz="3200" b="1" i="1">
                <a:solidFill>
                  <a:srgbClr val="333399"/>
                </a:solidFill>
                <a:cs typeface="Times New Roman" panose="02020603050405020304" pitchFamily="18" charset="0"/>
              </a:rPr>
              <a:t> </a:t>
            </a:r>
            <a:r>
              <a:rPr lang="en-US" altLang="en-US" sz="3200">
                <a:cs typeface="Times New Roman" panose="02020603050405020304" pitchFamily="18" charset="0"/>
              </a:rPr>
              <a:t>The apparatus was a black double-arc perimeter, with 3.5-cm-wide</a:t>
            </a:r>
          </a:p>
        </p:txBody>
      </p:sp>
      <p:sp>
        <p:nvSpPr>
          <p:cNvPr id="4456" name="Line 360"/>
          <p:cNvSpPr>
            <a:spLocks noChangeShapeType="1"/>
          </p:cNvSpPr>
          <p:nvPr/>
        </p:nvSpPr>
        <p:spPr bwMode="auto">
          <a:xfrm flipH="1">
            <a:off x="12573000" y="8128000"/>
            <a:ext cx="0" cy="28448000"/>
          </a:xfrm>
          <a:prstGeom prst="line">
            <a:avLst/>
          </a:prstGeom>
          <a:noFill/>
          <a:ln w="12700">
            <a:solidFill>
              <a:srgbClr val="0B046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7" name="Line 361"/>
          <p:cNvSpPr>
            <a:spLocks noChangeShapeType="1"/>
          </p:cNvSpPr>
          <p:nvPr/>
        </p:nvSpPr>
        <p:spPr bwMode="auto">
          <a:xfrm>
            <a:off x="25527000" y="8128000"/>
            <a:ext cx="0" cy="28448000"/>
          </a:xfrm>
          <a:prstGeom prst="line">
            <a:avLst/>
          </a:prstGeom>
          <a:noFill/>
          <a:ln w="12700">
            <a:solidFill>
              <a:srgbClr val="0B046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4458" name="Line 362"/>
          <p:cNvSpPr>
            <a:spLocks noChangeShapeType="1"/>
          </p:cNvSpPr>
          <p:nvPr/>
        </p:nvSpPr>
        <p:spPr bwMode="auto">
          <a:xfrm>
            <a:off x="38404800" y="8212138"/>
            <a:ext cx="0" cy="28363862"/>
          </a:xfrm>
          <a:prstGeom prst="line">
            <a:avLst/>
          </a:prstGeom>
          <a:noFill/>
          <a:ln w="12700">
            <a:solidFill>
              <a:srgbClr val="0B046A"/>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aphicFrame>
        <p:nvGraphicFramePr>
          <p:cNvPr id="4471" name="Object 375"/>
          <p:cNvGraphicFramePr>
            <a:graphicFrameLocks noChangeAspect="1"/>
          </p:cNvGraphicFramePr>
          <p:nvPr/>
        </p:nvGraphicFramePr>
        <p:xfrm>
          <a:off x="40233600" y="25069800"/>
          <a:ext cx="8680450" cy="5935663"/>
        </p:xfrm>
        <a:graphic>
          <a:graphicData uri="http://schemas.openxmlformats.org/presentationml/2006/ole">
            <mc:AlternateContent xmlns:mc="http://schemas.openxmlformats.org/markup-compatibility/2006">
              <mc:Choice xmlns:v="urn:schemas-microsoft-com:vml" Requires="v">
                <p:oleObj spid="_x0000_s4480" name="Worksheet" r:id="rId8" imgW="8677814" imgH="5934321" progId="Excel.Sheet.8">
                  <p:embed/>
                </p:oleObj>
              </mc:Choice>
              <mc:Fallback>
                <p:oleObj name="Worksheet" r:id="rId8" imgW="8677814" imgH="5934321" progId="Excel.Sheet.8">
                  <p:embed/>
                  <p:pic>
                    <p:nvPicPr>
                      <p:cNvPr id="0" name="Object 375"/>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0233600" y="25069800"/>
                        <a:ext cx="8680450" cy="59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73" name="Object 377"/>
          <p:cNvGraphicFramePr>
            <a:graphicFrameLocks noChangeAspect="1"/>
          </p:cNvGraphicFramePr>
          <p:nvPr/>
        </p:nvGraphicFramePr>
        <p:xfrm>
          <a:off x="26746200" y="10439400"/>
          <a:ext cx="10242550" cy="3771900"/>
        </p:xfrm>
        <a:graphic>
          <a:graphicData uri="http://schemas.openxmlformats.org/presentationml/2006/ole">
            <mc:AlternateContent xmlns:mc="http://schemas.openxmlformats.org/markup-compatibility/2006">
              <mc:Choice xmlns:v="urn:schemas-microsoft-com:vml" Requires="v">
                <p:oleObj spid="_x0000_s4481" name="Worksheet" r:id="rId10" imgW="10239835" imgH="3772193" progId="Excel.Sheet.8">
                  <p:embed/>
                </p:oleObj>
              </mc:Choice>
              <mc:Fallback>
                <p:oleObj name="Worksheet" r:id="rId10" imgW="10239835" imgH="3772193" progId="Excel.Sheet.8">
                  <p:embed/>
                  <p:pic>
                    <p:nvPicPr>
                      <p:cNvPr id="0" name="Object 377"/>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6746200" y="10439400"/>
                        <a:ext cx="10242550" cy="377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76" name="Object 380"/>
          <p:cNvGraphicFramePr>
            <a:graphicFrameLocks noChangeAspect="1"/>
          </p:cNvGraphicFramePr>
          <p:nvPr/>
        </p:nvGraphicFramePr>
        <p:xfrm>
          <a:off x="40690800" y="18288000"/>
          <a:ext cx="8680450" cy="5935663"/>
        </p:xfrm>
        <a:graphic>
          <a:graphicData uri="http://schemas.openxmlformats.org/presentationml/2006/ole">
            <mc:AlternateContent xmlns:mc="http://schemas.openxmlformats.org/markup-compatibility/2006">
              <mc:Choice xmlns:v="urn:schemas-microsoft-com:vml" Requires="v">
                <p:oleObj spid="_x0000_s4482" name="Worksheet" r:id="rId12" imgW="8677814" imgH="5934321" progId="Excel.Sheet.8">
                  <p:embed/>
                </p:oleObj>
              </mc:Choice>
              <mc:Fallback>
                <p:oleObj name="Worksheet" r:id="rId12" imgW="8677814" imgH="5934321" progId="Excel.Sheet.8">
                  <p:embed/>
                  <p:pic>
                    <p:nvPicPr>
                      <p:cNvPr id="0" name="Object 380"/>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40690800" y="18288000"/>
                        <a:ext cx="8680450" cy="59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4477" name="Object 381"/>
          <p:cNvGraphicFramePr>
            <a:graphicFrameLocks noChangeAspect="1"/>
          </p:cNvGraphicFramePr>
          <p:nvPr/>
        </p:nvGraphicFramePr>
        <p:xfrm>
          <a:off x="40386000" y="9448800"/>
          <a:ext cx="8680450" cy="5935663"/>
        </p:xfrm>
        <a:graphic>
          <a:graphicData uri="http://schemas.openxmlformats.org/presentationml/2006/ole">
            <mc:AlternateContent xmlns:mc="http://schemas.openxmlformats.org/markup-compatibility/2006">
              <mc:Choice xmlns:v="urn:schemas-microsoft-com:vml" Requires="v">
                <p:oleObj spid="_x0000_s4483" name="Worksheet" r:id="rId14" imgW="8677814" imgH="5934321" progId="Excel.Sheet.8">
                  <p:embed/>
                </p:oleObj>
              </mc:Choice>
              <mc:Fallback>
                <p:oleObj name="Worksheet" r:id="rId14" imgW="8677814" imgH="5934321" progId="Excel.Sheet.8">
                  <p:embed/>
                  <p:pic>
                    <p:nvPicPr>
                      <p:cNvPr id="0" name="Object 381"/>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40386000" y="9448800"/>
                        <a:ext cx="8680450" cy="593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p:sld>
</file>

<file path=ppt/theme/theme1.xml><?xml version="1.0" encoding="utf-8"?>
<a:theme xmlns:a="http://schemas.openxmlformats.org/drawingml/2006/main" name="Poster template in powerpoint">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Poster template in powerpoi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altLang="en-US" sz="2800" b="0" i="0" u="none" strike="noStrike" cap="none" normalizeH="0" baseline="0" smtClean="0">
            <a:ln>
              <a:noFill/>
            </a:ln>
            <a:solidFill>
              <a:schemeClr val="tx1"/>
            </a:solidFill>
            <a:effectLst/>
            <a:latin typeface="Helvetica" panose="020B0604020202020204"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just" defTabSz="914400" rtl="0" eaLnBrk="0" fontAlgn="base" latinLnBrk="0" hangingPunct="0">
          <a:lnSpc>
            <a:spcPct val="100000"/>
          </a:lnSpc>
          <a:spcBef>
            <a:spcPct val="50000"/>
          </a:spcBef>
          <a:spcAft>
            <a:spcPct val="0"/>
          </a:spcAft>
          <a:buClrTx/>
          <a:buSzTx/>
          <a:buFontTx/>
          <a:buNone/>
          <a:tabLst/>
          <a:defRPr kumimoji="0" lang="en-US" altLang="en-US" sz="2800" b="0" i="0" u="none" strike="noStrike" cap="none" normalizeH="0" baseline="0" smtClean="0">
            <a:ln>
              <a:noFill/>
            </a:ln>
            <a:solidFill>
              <a:schemeClr val="tx1"/>
            </a:solidFill>
            <a:effectLst/>
            <a:latin typeface="Helvetica" panose="020B0604020202020204" pitchFamily="34" charset="0"/>
          </a:defRPr>
        </a:defPPr>
      </a:lstStyle>
    </a:lnDef>
  </a:objectDefaults>
  <a:extraClrSchemeLst>
    <a:extraClrScheme>
      <a:clrScheme name="Poster template in powerpoint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oster template in powerpoint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oster template in powerpoint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oster template in powerpoint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oster template in powerpoint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oster template in powerpoint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oster template in powerpoint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4456</TotalTime>
  <Pages>1</Pages>
  <Words>883</Words>
  <Application>Microsoft Office PowerPoint</Application>
  <PresentationFormat>Custom</PresentationFormat>
  <Paragraphs>92</Paragraphs>
  <Slides>1</Slides>
  <Notes>1</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8" baseType="lpstr">
      <vt:lpstr>Times New Roman</vt:lpstr>
      <vt:lpstr>Helvetica</vt:lpstr>
      <vt:lpstr>Arial</vt:lpstr>
      <vt:lpstr>Symbol</vt:lpstr>
      <vt:lpstr>Poster template in powerpoint</vt:lpstr>
      <vt:lpstr>SigmaPlot 5.0 Graph</vt:lpstr>
      <vt:lpstr>Microsoft Excel Worksheet</vt:lpstr>
      <vt:lpstr> The Role of Suppression 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Please Highlight this Area and Add your Main Title</dc:title>
  <dc:subject/>
  <dc:creator>Dr. J. Flanagan</dc:creator>
  <cp:keywords/>
  <dc:description/>
  <cp:lastModifiedBy>Michaela Midgley</cp:lastModifiedBy>
  <cp:revision>87</cp:revision>
  <cp:lastPrinted>1995-11-05T11:34:48Z</cp:lastPrinted>
  <dcterms:created xsi:type="dcterms:W3CDTF">1995-04-15T02:48:26Z</dcterms:created>
  <dcterms:modified xsi:type="dcterms:W3CDTF">2022-11-01T18:44:00Z</dcterms:modified>
</cp:coreProperties>
</file>